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sldIdLst>
    <p:sldId id="256" r:id="rId3"/>
    <p:sldId id="257" r:id="rId4"/>
    <p:sldId id="270" r:id="rId6"/>
    <p:sldId id="298" r:id="rId7"/>
    <p:sldId id="293" r:id="rId8"/>
    <p:sldId id="294" r:id="rId9"/>
    <p:sldId id="295" r:id="rId10"/>
    <p:sldId id="296" r:id="rId11"/>
    <p:sldId id="299" r:id="rId12"/>
    <p:sldId id="259" r:id="rId13"/>
    <p:sldId id="272" r:id="rId14"/>
    <p:sldId id="289" r:id="rId15"/>
    <p:sldId id="290" r:id="rId16"/>
    <p:sldId id="291" r:id="rId17"/>
    <p:sldId id="273" r:id="rId18"/>
    <p:sldId id="274" r:id="rId19"/>
    <p:sldId id="275" r:id="rId20"/>
    <p:sldId id="277" r:id="rId21"/>
    <p:sldId id="278" r:id="rId22"/>
    <p:sldId id="279" r:id="rId23"/>
    <p:sldId id="292" r:id="rId24"/>
    <p:sldId id="300" r:id="rId25"/>
    <p:sldId id="297" r:id="rId26"/>
    <p:sldId id="301" r:id="rId27"/>
    <p:sldId id="302" r:id="rId28"/>
    <p:sldId id="303" r:id="rId29"/>
    <p:sldId id="304" r:id="rId30"/>
    <p:sldId id="305" r:id="rId31"/>
    <p:sldId id="306" r:id="rId32"/>
    <p:sldId id="308" r:id="rId33"/>
    <p:sldId id="309" r:id="rId34"/>
    <p:sldId id="307" r:id="rId35"/>
    <p:sldId id="310" r:id="rId36"/>
    <p:sldId id="311" r:id="rId37"/>
    <p:sldId id="261" r:id="rId38"/>
  </p:sldIdLst>
  <p:sldSz cx="24384000" cy="13716000"/>
  <p:notesSz cx="6858000" cy="9144000"/>
  <p:embeddedFontLst>
    <p:embeddedFont>
      <p:font typeface="微软雅黑" panose="020B0503020204020204" charset="-122"/>
      <p:regular r:id="rId42"/>
    </p:embeddedFont>
  </p:embeddedFontLst>
  <p:custDataLst>
    <p:tags r:id="rId43"/>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24384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24384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24384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24384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24384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24384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24384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24384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5E5E5E"/>
        </a:solidFill>
        <a:effectLst/>
        <a:uFillTx/>
        <a:latin typeface="+mn-lt"/>
        <a:ea typeface="+mn-ea"/>
        <a:cs typeface="+mn-cs"/>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9300"/>
    <a:srgbClr val="0533CF"/>
    <a:srgbClr val="70D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3" Type="http://schemas.openxmlformats.org/officeDocument/2006/relationships/tags" Target="tags/tag54.xml"/><Relationship Id="rId42" Type="http://schemas.openxmlformats.org/officeDocument/2006/relationships/font" Target="fonts/font1.fntdata"/><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p:txBody>
      </p:sp>
      <p:sp>
        <p:nvSpPr>
          <p:cNvPr id="149" name="Shape 149"/>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panose="02000503000000020004"/>
      </a:defRPr>
    </a:lvl1pPr>
    <a:lvl2pPr indent="228600" defTabSz="457200" latinLnBrk="0">
      <a:lnSpc>
        <a:spcPct val="118000"/>
      </a:lnSpc>
      <a:defRPr sz="2200">
        <a:latin typeface="+mn-lt"/>
        <a:ea typeface="+mn-ea"/>
        <a:cs typeface="+mn-cs"/>
        <a:sym typeface="Helvetica Neue" panose="02000503000000020004"/>
      </a:defRPr>
    </a:lvl2pPr>
    <a:lvl3pPr indent="457200" defTabSz="457200" latinLnBrk="0">
      <a:lnSpc>
        <a:spcPct val="118000"/>
      </a:lnSpc>
      <a:defRPr sz="2200">
        <a:latin typeface="+mn-lt"/>
        <a:ea typeface="+mn-ea"/>
        <a:cs typeface="+mn-cs"/>
        <a:sym typeface="Helvetica Neue" panose="02000503000000020004"/>
      </a:defRPr>
    </a:lvl3pPr>
    <a:lvl4pPr indent="685800" defTabSz="457200" latinLnBrk="0">
      <a:lnSpc>
        <a:spcPct val="118000"/>
      </a:lnSpc>
      <a:defRPr sz="2200">
        <a:latin typeface="+mn-lt"/>
        <a:ea typeface="+mn-ea"/>
        <a:cs typeface="+mn-cs"/>
        <a:sym typeface="Helvetica Neue" panose="02000503000000020004"/>
      </a:defRPr>
    </a:lvl4pPr>
    <a:lvl5pPr indent="914400" defTabSz="457200" latinLnBrk="0">
      <a:lnSpc>
        <a:spcPct val="118000"/>
      </a:lnSpc>
      <a:defRPr sz="2200">
        <a:latin typeface="+mn-lt"/>
        <a:ea typeface="+mn-ea"/>
        <a:cs typeface="+mn-cs"/>
        <a:sym typeface="Helvetica Neue" panose="02000503000000020004"/>
      </a:defRPr>
    </a:lvl5pPr>
    <a:lvl6pPr indent="1143000" defTabSz="457200" latinLnBrk="0">
      <a:lnSpc>
        <a:spcPct val="118000"/>
      </a:lnSpc>
      <a:defRPr sz="2200">
        <a:latin typeface="+mn-lt"/>
        <a:ea typeface="+mn-ea"/>
        <a:cs typeface="+mn-cs"/>
        <a:sym typeface="Helvetica Neue" panose="02000503000000020004"/>
      </a:defRPr>
    </a:lvl6pPr>
    <a:lvl7pPr indent="1371600" defTabSz="457200" latinLnBrk="0">
      <a:lnSpc>
        <a:spcPct val="118000"/>
      </a:lnSpc>
      <a:defRPr sz="2200">
        <a:latin typeface="+mn-lt"/>
        <a:ea typeface="+mn-ea"/>
        <a:cs typeface="+mn-cs"/>
        <a:sym typeface="Helvetica Neue" panose="02000503000000020004"/>
      </a:defRPr>
    </a:lvl7pPr>
    <a:lvl8pPr indent="1600200" defTabSz="457200" latinLnBrk="0">
      <a:lnSpc>
        <a:spcPct val="118000"/>
      </a:lnSpc>
      <a:defRPr sz="2200">
        <a:latin typeface="+mn-lt"/>
        <a:ea typeface="+mn-ea"/>
        <a:cs typeface="+mn-cs"/>
        <a:sym typeface="Helvetica Neue" panose="02000503000000020004"/>
      </a:defRPr>
    </a:lvl8pPr>
    <a:lvl9pPr indent="1828800" defTabSz="457200" latinLnBrk="0">
      <a:lnSpc>
        <a:spcPct val="118000"/>
      </a:lnSpc>
      <a:defRPr sz="2200">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pPr marL="0" marR="0" indent="0" algn="l" defTabSz="2438400" rtl="0" fontAlgn="auto" latinLnBrk="0" hangingPunct="0">
              <a:lnSpc>
                <a:spcPct val="100000"/>
              </a:lnSpc>
              <a:spcBef>
                <a:spcPts val="0"/>
              </a:spcBef>
              <a:spcAft>
                <a:spcPts val="0"/>
              </a:spcAft>
              <a:buClrTx/>
              <a:buSzTx/>
              <a:buFontTx/>
              <a:buNone/>
            </a:pPr>
            <a:r>
              <a:rPr lang="zh-CN" altLang="en-US">
                <a:ln>
                  <a:noFill/>
                </a:ln>
                <a:solidFill>
                  <a:srgbClr val="5E5E5E"/>
                </a:solidFill>
                <a:effectLst/>
                <a:uFillTx/>
                <a:sym typeface="Helvetica Neue" panose="02000503000000020004"/>
              </a:rPr>
              <a:t>离线的基于点对的配准存在的问题如图</a:t>
            </a:r>
            <a:r>
              <a:rPr lang="en-US" altLang="zh-CN">
                <a:ln>
                  <a:noFill/>
                </a:ln>
                <a:solidFill>
                  <a:srgbClr val="5E5E5E"/>
                </a:solidFill>
                <a:effectLst/>
                <a:uFillTx/>
                <a:sym typeface="Helvetica Neue" panose="02000503000000020004"/>
              </a:rPr>
              <a:t>9</a:t>
            </a:r>
            <a:r>
              <a:rPr lang="zh-CN" altLang="en-US">
                <a:ln>
                  <a:noFill/>
                </a:ln>
                <a:solidFill>
                  <a:srgbClr val="5E5E5E"/>
                </a:solidFill>
                <a:effectLst/>
                <a:uFillTx/>
                <a:sym typeface="Helvetica Neue" panose="02000503000000020004"/>
              </a:rPr>
              <a:t>所示，基于点的匹配方案存在的问题在于这种局部匹配方案的结果一般用于全局变换而非局部变换（如这里我们需要的密集弹性变换），在图</a:t>
            </a:r>
            <a:r>
              <a:rPr lang="en-US" altLang="zh-CN">
                <a:ln>
                  <a:noFill/>
                </a:ln>
                <a:solidFill>
                  <a:srgbClr val="5E5E5E"/>
                </a:solidFill>
                <a:effectLst/>
                <a:uFillTx/>
                <a:sym typeface="Helvetica Neue" panose="02000503000000020004"/>
              </a:rPr>
              <a:t>9</a:t>
            </a:r>
            <a:r>
              <a:rPr lang="zh-CN" altLang="en-US">
                <a:ln>
                  <a:noFill/>
                </a:ln>
                <a:solidFill>
                  <a:srgbClr val="5E5E5E"/>
                </a:solidFill>
                <a:effectLst/>
                <a:uFillTx/>
                <a:sym typeface="Helvetica Neue" panose="02000503000000020004"/>
              </a:rPr>
              <a:t>中，红框内由于</a:t>
            </a:r>
            <a:r>
              <a:rPr lang="en-US" altLang="zh-CN">
                <a:ln>
                  <a:noFill/>
                </a:ln>
                <a:solidFill>
                  <a:srgbClr val="5E5E5E"/>
                </a:solidFill>
                <a:effectLst/>
                <a:uFillTx/>
                <a:sym typeface="Helvetica Neue" panose="02000503000000020004"/>
              </a:rPr>
              <a:t>TIR</a:t>
            </a:r>
            <a:r>
              <a:rPr lang="zh-CN" altLang="en-US">
                <a:ln>
                  <a:noFill/>
                </a:ln>
                <a:solidFill>
                  <a:srgbClr val="5E5E5E"/>
                </a:solidFill>
                <a:effectLst/>
                <a:uFillTx/>
                <a:sym typeface="Helvetica Neue" panose="02000503000000020004"/>
              </a:rPr>
              <a:t>图像的</a:t>
            </a:r>
            <a:r>
              <a:rPr lang="en-US" altLang="zh-CN">
                <a:ln>
                  <a:noFill/>
                </a:ln>
                <a:solidFill>
                  <a:srgbClr val="5E5E5E"/>
                </a:solidFill>
                <a:effectLst/>
                <a:uFillTx/>
                <a:sym typeface="Helvetica Neue" panose="02000503000000020004"/>
              </a:rPr>
              <a:t>“</a:t>
            </a:r>
            <a:r>
              <a:rPr lang="zh-CN" altLang="en-US">
                <a:sym typeface="Helvetica Neue" panose="02000503000000020004"/>
              </a:rPr>
              <a:t>高光</a:t>
            </a:r>
            <a:r>
              <a:rPr lang="en-US" altLang="zh-CN">
                <a:ln>
                  <a:noFill/>
                </a:ln>
                <a:solidFill>
                  <a:srgbClr val="5E5E5E"/>
                </a:solidFill>
                <a:effectLst/>
                <a:uFillTx/>
                <a:sym typeface="Helvetica Neue" panose="02000503000000020004"/>
              </a:rPr>
              <a:t>”</a:t>
            </a:r>
            <a:r>
              <a:rPr lang="zh-CN" altLang="en-US">
                <a:ln>
                  <a:noFill/>
                </a:ln>
                <a:solidFill>
                  <a:srgbClr val="5E5E5E"/>
                </a:solidFill>
                <a:effectLst/>
                <a:uFillTx/>
                <a:sym typeface="Helvetica Neue" panose="02000503000000020004"/>
              </a:rPr>
              <a:t>和</a:t>
            </a:r>
            <a:r>
              <a:rPr lang="en-US" altLang="zh-CN">
                <a:ln>
                  <a:noFill/>
                </a:ln>
                <a:solidFill>
                  <a:srgbClr val="5E5E5E"/>
                </a:solidFill>
                <a:effectLst/>
                <a:uFillTx/>
                <a:sym typeface="Helvetica Neue" panose="02000503000000020004"/>
              </a:rPr>
              <a:t>RGB</a:t>
            </a:r>
            <a:r>
              <a:rPr lang="zh-CN" altLang="en-US">
                <a:ln>
                  <a:noFill/>
                </a:ln>
                <a:solidFill>
                  <a:srgbClr val="5E5E5E"/>
                </a:solidFill>
                <a:effectLst/>
                <a:uFillTx/>
                <a:sym typeface="Helvetica Neue" panose="02000503000000020004"/>
              </a:rPr>
              <a:t>图像中阳光造成高光相似，导致不同车辆的特征点很容易被错误匹配，严重影响了其进行弹性形变后进行空间位置对齐。尤其是图像中存在的车辆较少时（此时包含较少的显著特征点），会难以配准。</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pPr marL="0" marR="0" indent="0" algn="l" defTabSz="2438400" rtl="0" fontAlgn="auto" latinLnBrk="0" hangingPunct="0">
              <a:lnSpc>
                <a:spcPct val="100000"/>
              </a:lnSpc>
              <a:spcBef>
                <a:spcPts val="0"/>
              </a:spcBef>
              <a:spcAft>
                <a:spcPts val="0"/>
              </a:spcAft>
              <a:buClrTx/>
              <a:buSzTx/>
              <a:buFontTx/>
              <a:buNone/>
            </a:pP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pPr marL="0" marR="0" indent="0" algn="l" defTabSz="2438400" rtl="0" fontAlgn="auto" latinLnBrk="0" hangingPunct="0">
              <a:lnSpc>
                <a:spcPct val="100000"/>
              </a:lnSpc>
              <a:spcBef>
                <a:spcPts val="0"/>
              </a:spcBef>
              <a:spcAft>
                <a:spcPts val="0"/>
              </a:spcAft>
              <a:buClrTx/>
              <a:buSzTx/>
              <a:buFontTx/>
              <a:buNone/>
            </a:pP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r>
              <a:rPr lang="zh-CN" altLang="en-US">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我们设计了一个几乎不会增加训练和推理损耗的</a:t>
            </a:r>
            <a:r>
              <a:rPr lang="en-US" altLang="zh-CN">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即插即用的数据增强</a:t>
            </a:r>
            <a:r>
              <a:rPr lang="en-US" altLang="zh-CN">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pipeline</a:t>
            </a:r>
            <a:r>
              <a:rPr lang="zh-CN" altLang="en-US">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，它可以加到别的检测器中以提升性能，并且我们通过大量实验验证了其</a:t>
            </a:r>
            <a:r>
              <a:rPr lang="zh-CN" altLang="en-US">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有效性</a:t>
            </a:r>
            <a:endParaRPr lang="zh-CN" altLang="en-US">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2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增加模型泛化性，使得</a:t>
            </a:r>
            <a:r>
              <a:rPr lang="en-US" altLang="zh-CN" sz="2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RGB</a:t>
            </a:r>
            <a:r>
              <a:rPr lang="zh-CN" altLang="en-US" sz="2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图像信息对最终定位起辅助作用</a:t>
            </a:r>
            <a:endParaRPr lang="zh-CN" altLang="en-US" sz="2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垂直水平翻转，使得</a:t>
            </a:r>
            <a:r>
              <a:rPr lang="en-US" altLang="zh-CN"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TTA</a:t>
            </a:r>
            <a:r>
              <a:rPr lang="zh-CN" altLang="en-US"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更为有效，增加模型召回率，框抖动增加模型泛化性，加强灵活性</a:t>
            </a:r>
            <a:endParaRPr lang="zh-CN" altLang="en-US"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endParaRPr lang="zh-CN" altLang="en-US">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pPr marL="0" marR="0" indent="0" algn="l" defTabSz="2438400" rtl="0" fontAlgn="auto" latinLnBrk="0" hangingPunct="0">
              <a:lnSpc>
                <a:spcPct val="100000"/>
              </a:lnSpc>
              <a:spcBef>
                <a:spcPts val="0"/>
              </a:spcBef>
              <a:spcAft>
                <a:spcPts val="0"/>
              </a:spcAft>
              <a:buClrTx/>
              <a:buSzTx/>
              <a:buFontTx/>
              <a:buNone/>
            </a:pPr>
            <a:r>
              <a:rPr lang="zh-CN" altLang="en-US" b="0">
                <a:ln>
                  <a:noFill/>
                </a:ln>
                <a:solidFill>
                  <a:srgbClr val="5E5E5E"/>
                </a:solidFill>
                <a:effectLst/>
                <a:uFillTx/>
                <a:latin typeface="+mn-lt"/>
                <a:ea typeface="+mn-ea"/>
                <a:cs typeface="+mn-cs"/>
                <a:sym typeface="Helvetica Neue" panose="02000503000000020004"/>
              </a:rPr>
              <a:t>数据集中存在大量黑夜和白昼的图像，其提供的光照信息严重不对等，为了防止模型在</a:t>
            </a:r>
            <a:r>
              <a:rPr lang="en-US" altLang="zh-CN" b="0">
                <a:ln>
                  <a:noFill/>
                </a:ln>
                <a:solidFill>
                  <a:srgbClr val="5E5E5E"/>
                </a:solidFill>
                <a:effectLst/>
                <a:uFillTx/>
                <a:latin typeface="+mn-lt"/>
                <a:ea typeface="+mn-ea"/>
                <a:cs typeface="+mn-cs"/>
                <a:sym typeface="Helvetica Neue" panose="02000503000000020004"/>
              </a:rPr>
              <a:t>RGB</a:t>
            </a:r>
            <a:r>
              <a:rPr lang="zh-CN" altLang="en-US" b="0">
                <a:ln>
                  <a:noFill/>
                </a:ln>
                <a:solidFill>
                  <a:srgbClr val="5E5E5E"/>
                </a:solidFill>
                <a:effectLst/>
                <a:uFillTx/>
                <a:latin typeface="+mn-lt"/>
                <a:ea typeface="+mn-ea"/>
                <a:cs typeface="+mn-cs"/>
                <a:sym typeface="Helvetica Neue" panose="02000503000000020004"/>
              </a:rPr>
              <a:t>模态的夜间数据上快速塌缩（停止学习）我们需要创建更多夜间数据来强迫模型关注</a:t>
            </a:r>
            <a:r>
              <a:rPr lang="en-US" altLang="zh-CN" b="0">
                <a:ln>
                  <a:noFill/>
                </a:ln>
                <a:solidFill>
                  <a:srgbClr val="5E5E5E"/>
                </a:solidFill>
                <a:effectLst/>
                <a:uFillTx/>
                <a:latin typeface="+mn-lt"/>
                <a:ea typeface="+mn-ea"/>
                <a:cs typeface="+mn-cs"/>
                <a:sym typeface="Helvetica Neue" panose="02000503000000020004"/>
              </a:rPr>
              <a:t>RGB</a:t>
            </a:r>
            <a:r>
              <a:rPr lang="zh-CN" altLang="en-US" b="0">
                <a:ln>
                  <a:noFill/>
                </a:ln>
                <a:solidFill>
                  <a:srgbClr val="5E5E5E"/>
                </a:solidFill>
                <a:effectLst/>
                <a:uFillTx/>
                <a:latin typeface="+mn-lt"/>
                <a:ea typeface="+mn-ea"/>
                <a:cs typeface="+mn-cs"/>
                <a:sym typeface="Helvetica Neue" panose="02000503000000020004"/>
              </a:rPr>
              <a:t>图像，同时增加模型的泛化性：</a:t>
            </a:r>
            <a:endParaRPr kumimoji="0" lang="zh-CN" altLang="en-US" b="0" i="0" u="none" strike="noStrike" cap="none" spc="0" normalizeH="0" baseline="0">
              <a:ln>
                <a:noFill/>
              </a:ln>
              <a:solidFill>
                <a:srgbClr val="5E5E5E"/>
              </a:solidFill>
              <a:effectLst/>
              <a:uFillTx/>
              <a:latin typeface="+mn-lt"/>
              <a:ea typeface="+mn-ea"/>
              <a:cs typeface="+mn-cs"/>
              <a:sym typeface="Helvetica Neue" panose="02000503000000020004"/>
            </a:endParaRPr>
          </a:p>
          <a:p>
            <a:pPr marL="0" marR="0" indent="0" algn="l" defTabSz="2438400" rtl="0" fontAlgn="auto" latinLnBrk="0" hangingPunct="0">
              <a:lnSpc>
                <a:spcPct val="100000"/>
              </a:lnSpc>
              <a:spcBef>
                <a:spcPts val="0"/>
              </a:spcBef>
              <a:spcAft>
                <a:spcPts val="0"/>
              </a:spcAft>
              <a:buClrTx/>
              <a:buSzTx/>
              <a:buFontTx/>
              <a:buNone/>
            </a:pPr>
            <a:r>
              <a:rPr lang="en-US" altLang="zh-CN" b="0">
                <a:ln>
                  <a:noFill/>
                </a:ln>
                <a:solidFill>
                  <a:srgbClr val="5E5E5E"/>
                </a:solidFill>
                <a:effectLst/>
                <a:uFillTx/>
                <a:latin typeface="+mn-lt"/>
                <a:ea typeface="+mn-ea"/>
                <a:cs typeface="+mn-cs"/>
                <a:sym typeface="Helvetica Neue" panose="02000503000000020004"/>
              </a:rPr>
              <a:t>1</a:t>
            </a:r>
            <a:r>
              <a:rPr lang="zh-CN" altLang="en-US" b="0">
                <a:ln>
                  <a:noFill/>
                </a:ln>
                <a:solidFill>
                  <a:srgbClr val="5E5E5E"/>
                </a:solidFill>
                <a:effectLst/>
                <a:uFillTx/>
                <a:latin typeface="+mn-lt"/>
                <a:ea typeface="+mn-ea"/>
                <a:cs typeface="+mn-cs"/>
                <a:sym typeface="Helvetica Neue" panose="02000503000000020004"/>
              </a:rPr>
              <a:t>）为了让两种模态信息更加对等，我们采用了</a:t>
            </a:r>
            <a:r>
              <a:rPr lang="en-US" altLang="zh-CN" b="0">
                <a:ln>
                  <a:noFill/>
                </a:ln>
                <a:solidFill>
                  <a:srgbClr val="5E5E5E"/>
                </a:solidFill>
                <a:effectLst/>
                <a:uFillTx/>
                <a:latin typeface="+mn-lt"/>
                <a:ea typeface="+mn-ea"/>
                <a:cs typeface="+mn-cs"/>
                <a:sym typeface="Helvetica Neue" panose="02000503000000020004"/>
              </a:rPr>
              <a:t>Dark Channel</a:t>
            </a:r>
            <a:r>
              <a:rPr lang="zh-CN" altLang="en-US" b="0">
                <a:ln>
                  <a:noFill/>
                </a:ln>
                <a:solidFill>
                  <a:srgbClr val="5E5E5E"/>
                </a:solidFill>
                <a:effectLst/>
                <a:uFillTx/>
                <a:latin typeface="+mn-lt"/>
                <a:ea typeface="+mn-ea"/>
                <a:cs typeface="+mn-cs"/>
                <a:sym typeface="Helvetica Neue" panose="02000503000000020004"/>
              </a:rPr>
              <a:t>作为在线夜间数据增强方案；</a:t>
            </a:r>
            <a:endParaRPr lang="zh-CN" altLang="en-US" b="0">
              <a:ln>
                <a:noFill/>
              </a:ln>
              <a:solidFill>
                <a:srgbClr val="5E5E5E"/>
              </a:solidFill>
              <a:effectLst/>
              <a:uFillTx/>
              <a:latin typeface="+mn-lt"/>
              <a:ea typeface="+mn-ea"/>
              <a:cs typeface="+mn-cs"/>
              <a:sym typeface="Helvetica Neue" panose="02000503000000020004"/>
            </a:endParaRPr>
          </a:p>
          <a:p>
            <a:pPr marL="0" marR="0" indent="0" algn="l" defTabSz="2438400" rtl="0" fontAlgn="auto" latinLnBrk="0" hangingPunct="0">
              <a:lnSpc>
                <a:spcPct val="100000"/>
              </a:lnSpc>
              <a:spcBef>
                <a:spcPts val="0"/>
              </a:spcBef>
              <a:spcAft>
                <a:spcPts val="0"/>
              </a:spcAft>
              <a:buClrTx/>
              <a:buSzTx/>
              <a:buFontTx/>
              <a:buNone/>
            </a:pPr>
            <a:r>
              <a:rPr lang="en-US" altLang="zh-CN" b="0">
                <a:ln>
                  <a:noFill/>
                </a:ln>
                <a:solidFill>
                  <a:srgbClr val="5E5E5E"/>
                </a:solidFill>
                <a:effectLst/>
                <a:uFillTx/>
                <a:latin typeface="+mn-lt"/>
                <a:ea typeface="+mn-ea"/>
                <a:cs typeface="+mn-cs"/>
                <a:sym typeface="Helvetica Neue" panose="02000503000000020004"/>
              </a:rPr>
              <a:t>2</a:t>
            </a:r>
            <a:r>
              <a:rPr lang="zh-CN" altLang="en-US" b="0">
                <a:ln>
                  <a:noFill/>
                </a:ln>
                <a:solidFill>
                  <a:srgbClr val="5E5E5E"/>
                </a:solidFill>
                <a:effectLst/>
                <a:uFillTx/>
                <a:latin typeface="+mn-lt"/>
                <a:ea typeface="+mn-ea"/>
                <a:cs typeface="+mn-cs"/>
                <a:sym typeface="Helvetica Neue" panose="02000503000000020004"/>
              </a:rPr>
              <a:t>）为了使得模拟的夜间数据更加符合真实场景，我们没有选择</a:t>
            </a:r>
            <a:r>
              <a:rPr lang="en-US" altLang="zh-CN" b="0">
                <a:ln>
                  <a:noFill/>
                </a:ln>
                <a:solidFill>
                  <a:srgbClr val="5E5E5E"/>
                </a:solidFill>
                <a:effectLst/>
                <a:uFillTx/>
                <a:latin typeface="+mn-lt"/>
                <a:ea typeface="+mn-ea"/>
                <a:cs typeface="+mn-cs"/>
                <a:sym typeface="Helvetica Neue" panose="02000503000000020004"/>
              </a:rPr>
              <a:t>Cutout</a:t>
            </a:r>
            <a:r>
              <a:rPr lang="zh-CN" altLang="en-US" b="0">
                <a:ln>
                  <a:noFill/>
                </a:ln>
                <a:solidFill>
                  <a:srgbClr val="5E5E5E"/>
                </a:solidFill>
                <a:effectLst/>
                <a:uFillTx/>
                <a:latin typeface="+mn-lt"/>
                <a:ea typeface="+mn-ea"/>
                <a:cs typeface="+mn-cs"/>
                <a:sym typeface="Helvetica Neue" panose="02000503000000020004"/>
              </a:rPr>
              <a:t>增广方案作为遮罩，观察到如图</a:t>
            </a:r>
            <a:r>
              <a:rPr lang="en-US" altLang="zh-CN" b="0">
                <a:ln>
                  <a:noFill/>
                </a:ln>
                <a:solidFill>
                  <a:srgbClr val="5E5E5E"/>
                </a:solidFill>
                <a:effectLst/>
                <a:uFillTx/>
                <a:latin typeface="+mn-lt"/>
                <a:ea typeface="+mn-ea"/>
                <a:cs typeface="+mn-cs"/>
                <a:sym typeface="Helvetica Neue" panose="02000503000000020004"/>
              </a:rPr>
              <a:t>6</a:t>
            </a:r>
            <a:r>
              <a:rPr lang="zh-CN" altLang="en-US" b="0">
                <a:ln>
                  <a:noFill/>
                </a:ln>
                <a:solidFill>
                  <a:srgbClr val="5E5E5E"/>
                </a:solidFill>
                <a:effectLst/>
                <a:uFillTx/>
                <a:latin typeface="+mn-lt"/>
                <a:ea typeface="+mn-ea"/>
                <a:cs typeface="+mn-cs"/>
                <a:sym typeface="Helvetica Neue" panose="02000503000000020004"/>
              </a:rPr>
              <a:t>左侧所示，夜间图像中存在大量类似于街道点光源的路灯照明产生的局部照亮的数据，我们模拟了该类型的分布进行遮罩。如右图</a:t>
            </a:r>
            <a:r>
              <a:rPr lang="en-US" altLang="zh-CN" b="0">
                <a:ln>
                  <a:noFill/>
                </a:ln>
                <a:solidFill>
                  <a:srgbClr val="5E5E5E"/>
                </a:solidFill>
                <a:effectLst/>
                <a:uFillTx/>
                <a:latin typeface="+mn-lt"/>
                <a:ea typeface="+mn-ea"/>
                <a:cs typeface="+mn-cs"/>
                <a:sym typeface="Helvetica Neue" panose="02000503000000020004"/>
              </a:rPr>
              <a:t> </a:t>
            </a:r>
            <a:r>
              <a:rPr lang="zh-CN" altLang="en-US">
                <a:ln>
                  <a:noFill/>
                </a:ln>
                <a:solidFill>
                  <a:srgbClr val="5E5E5E"/>
                </a:solidFill>
                <a:effectLst/>
                <a:uFillTx/>
                <a:latin typeface="+mn-lt"/>
                <a:ea typeface="+mn-ea"/>
                <a:cs typeface="+mn-cs"/>
                <a:sym typeface="Helvetica Neue" panose="02000503000000020004"/>
              </a:rPr>
              <a:t>图</a:t>
            </a:r>
            <a:r>
              <a:rPr lang="en-US" altLang="zh-CN">
                <a:ln>
                  <a:noFill/>
                </a:ln>
                <a:solidFill>
                  <a:srgbClr val="5E5E5E"/>
                </a:solidFill>
                <a:effectLst/>
                <a:uFillTx/>
                <a:latin typeface="+mn-lt"/>
                <a:ea typeface="+mn-ea"/>
                <a:cs typeface="+mn-cs"/>
                <a:sym typeface="Helvetica Neue" panose="02000503000000020004"/>
              </a:rPr>
              <a:t>B</a:t>
            </a:r>
            <a:r>
              <a:rPr lang="en-US" altLang="zh-CN" b="0">
                <a:ln>
                  <a:noFill/>
                </a:ln>
                <a:solidFill>
                  <a:srgbClr val="5E5E5E"/>
                </a:solidFill>
                <a:effectLst/>
                <a:uFillTx/>
                <a:latin typeface="+mn-lt"/>
                <a:ea typeface="+mn-ea"/>
                <a:cs typeface="+mn-cs"/>
                <a:sym typeface="Helvetica Neue" panose="02000503000000020004"/>
              </a:rPr>
              <a:t> </a:t>
            </a:r>
            <a:r>
              <a:rPr lang="zh-CN" altLang="en-US" b="0">
                <a:ln>
                  <a:noFill/>
                </a:ln>
                <a:solidFill>
                  <a:srgbClr val="5E5E5E"/>
                </a:solidFill>
                <a:effectLst/>
                <a:uFillTx/>
                <a:latin typeface="+mn-lt"/>
                <a:ea typeface="+mn-ea"/>
                <a:cs typeface="+mn-cs"/>
                <a:sym typeface="Helvetica Neue" panose="02000503000000020004"/>
              </a:rPr>
              <a:t>所示，我们进行了</a:t>
            </a:r>
            <a:r>
              <a:rPr lang="zh-CN" altLang="en-US">
                <a:sym typeface="Helvetica Neue" panose="02000503000000020004"/>
              </a:rPr>
              <a:t>随机</a:t>
            </a:r>
            <a:r>
              <a:rPr lang="zh-CN" altLang="en-US" b="0">
                <a:ln>
                  <a:noFill/>
                </a:ln>
                <a:solidFill>
                  <a:srgbClr val="5E5E5E"/>
                </a:solidFill>
                <a:effectLst/>
                <a:uFillTx/>
                <a:latin typeface="+mn-lt"/>
                <a:ea typeface="+mn-ea"/>
                <a:cs typeface="+mn-cs"/>
                <a:sym typeface="Helvetica Neue" panose="02000503000000020004"/>
              </a:rPr>
              <a:t>光源布置，并通过</a:t>
            </a:r>
            <a:r>
              <a:rPr lang="en-US" altLang="zh-CN" b="0">
                <a:ln>
                  <a:noFill/>
                </a:ln>
                <a:solidFill>
                  <a:srgbClr val="5E5E5E"/>
                </a:solidFill>
                <a:effectLst/>
                <a:uFillTx/>
                <a:latin typeface="+mn-lt"/>
                <a:ea typeface="+mn-ea"/>
                <a:cs typeface="+mn-cs"/>
                <a:sym typeface="Helvetica Neue" panose="02000503000000020004"/>
              </a:rPr>
              <a:t>SDF</a:t>
            </a:r>
            <a:r>
              <a:rPr lang="zh-CN" altLang="en-US" b="0">
                <a:ln>
                  <a:noFill/>
                </a:ln>
                <a:solidFill>
                  <a:srgbClr val="5E5E5E"/>
                </a:solidFill>
                <a:effectLst/>
                <a:uFillTx/>
                <a:latin typeface="+mn-lt"/>
                <a:ea typeface="+mn-ea"/>
                <a:cs typeface="+mn-cs"/>
                <a:sym typeface="Helvetica Neue" panose="02000503000000020004"/>
              </a:rPr>
              <a:t>（符号距离场）模拟多个光源形成的点光源组进行夜间光照掩码</a:t>
            </a:r>
            <a:r>
              <a:rPr lang="en-US" altLang="zh-CN" b="0">
                <a:ln>
                  <a:noFill/>
                </a:ln>
                <a:solidFill>
                  <a:srgbClr val="5E5E5E"/>
                </a:solidFill>
                <a:effectLst/>
                <a:uFillTx/>
                <a:latin typeface="+mn-lt"/>
                <a:ea typeface="+mn-ea"/>
                <a:cs typeface="+mn-cs"/>
                <a:sym typeface="Helvetica Neue" panose="02000503000000020004"/>
              </a:rPr>
              <a:t>,</a:t>
            </a:r>
            <a:r>
              <a:rPr lang="zh-CN" altLang="en-US" b="0">
                <a:ln>
                  <a:noFill/>
                </a:ln>
                <a:solidFill>
                  <a:srgbClr val="5E5E5E"/>
                </a:solidFill>
                <a:effectLst/>
                <a:uFillTx/>
                <a:latin typeface="+mn-lt"/>
                <a:ea typeface="+mn-ea"/>
                <a:cs typeface="+mn-cs"/>
                <a:sym typeface="Helvetica Neue" panose="02000503000000020004"/>
              </a:rPr>
              <a:t>掩码结果如</a:t>
            </a:r>
            <a:r>
              <a:rPr lang="en-US" altLang="zh-CN" b="0">
                <a:ln>
                  <a:noFill/>
                </a:ln>
                <a:solidFill>
                  <a:srgbClr val="5E5E5E"/>
                </a:solidFill>
                <a:effectLst/>
                <a:uFillTx/>
                <a:latin typeface="+mn-lt"/>
                <a:ea typeface="+mn-ea"/>
                <a:cs typeface="+mn-cs"/>
                <a:sym typeface="Helvetica Neue" panose="02000503000000020004"/>
              </a:rPr>
              <a:t> </a:t>
            </a:r>
            <a:r>
              <a:rPr lang="zh-CN" altLang="en-US">
                <a:ln>
                  <a:noFill/>
                </a:ln>
                <a:solidFill>
                  <a:srgbClr val="5E5E5E"/>
                </a:solidFill>
                <a:effectLst/>
                <a:uFillTx/>
                <a:latin typeface="+mn-lt"/>
                <a:ea typeface="+mn-ea"/>
                <a:cs typeface="+mn-cs"/>
                <a:sym typeface="Helvetica Neue" panose="02000503000000020004"/>
              </a:rPr>
              <a:t>图</a:t>
            </a:r>
            <a:r>
              <a:rPr lang="en-US" altLang="zh-CN">
                <a:ln>
                  <a:noFill/>
                </a:ln>
                <a:solidFill>
                  <a:srgbClr val="5E5E5E"/>
                </a:solidFill>
                <a:effectLst/>
                <a:uFillTx/>
                <a:latin typeface="+mn-lt"/>
                <a:ea typeface="+mn-ea"/>
                <a:cs typeface="+mn-cs"/>
                <a:sym typeface="Helvetica Neue" panose="02000503000000020004"/>
              </a:rPr>
              <a:t>C</a:t>
            </a:r>
            <a:r>
              <a:rPr lang="en-US" altLang="zh-CN" b="0">
                <a:ln>
                  <a:noFill/>
                </a:ln>
                <a:solidFill>
                  <a:srgbClr val="5E5E5E"/>
                </a:solidFill>
                <a:effectLst/>
                <a:uFillTx/>
                <a:latin typeface="+mn-lt"/>
                <a:ea typeface="+mn-ea"/>
                <a:cs typeface="+mn-cs"/>
                <a:sym typeface="Helvetica Neue" panose="02000503000000020004"/>
              </a:rPr>
              <a:t> </a:t>
            </a:r>
            <a:r>
              <a:rPr lang="zh-CN" altLang="en-US" b="0">
                <a:ln>
                  <a:noFill/>
                </a:ln>
                <a:solidFill>
                  <a:srgbClr val="5E5E5E"/>
                </a:solidFill>
                <a:effectLst/>
                <a:uFillTx/>
                <a:latin typeface="+mn-lt"/>
                <a:ea typeface="+mn-ea"/>
                <a:cs typeface="+mn-cs"/>
                <a:sym typeface="Helvetica Neue" panose="02000503000000020004"/>
              </a:rPr>
              <a:t>所示。</a:t>
            </a:r>
            <a:endParaRPr lang="zh-CN" altLang="en-US">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r>
              <a:rPr lang="zh-CN" altLang="en-US"/>
              <a:t>由于mmdetection中模型为动态图且过度封装，mmdeploy对于project内项目没有适配，因此采用了魔该动态图前向流程实现模型转换为onnx。</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r>
              <a:rPr lang="zh-CN" altLang="en-US">
                <a:ln>
                  <a:noFill/>
                </a:ln>
                <a:solidFill>
                  <a:schemeClr val="tx1"/>
                </a:solidFill>
                <a:effectLst/>
                <a:uFillTx/>
                <a:sym typeface="Helvetica Neue" panose="02000503000000020004"/>
              </a:rPr>
              <a:t>可以发现赛事数据集的分布呈现不平衡分布，而面积主要集中在</a:t>
            </a:r>
            <a:r>
              <a:rPr lang="en-US" altLang="zh-CN">
                <a:ln>
                  <a:noFill/>
                </a:ln>
                <a:solidFill>
                  <a:schemeClr val="tx1"/>
                </a:solidFill>
                <a:effectLst/>
                <a:uFillTx/>
                <a:sym typeface="Helvetica Neue" panose="02000503000000020004"/>
              </a:rPr>
              <a:t>50x50</a:t>
            </a:r>
            <a:r>
              <a:rPr lang="zh-CN" altLang="en-US">
                <a:ln>
                  <a:noFill/>
                </a:ln>
                <a:solidFill>
                  <a:schemeClr val="tx1"/>
                </a:solidFill>
                <a:effectLst/>
                <a:uFillTx/>
                <a:sym typeface="Helvetica Neue" panose="02000503000000020004"/>
              </a:rPr>
              <a:t>对应于</a:t>
            </a:r>
            <a:r>
              <a:rPr lang="en-US" altLang="zh-CN">
                <a:ln>
                  <a:noFill/>
                </a:ln>
                <a:solidFill>
                  <a:schemeClr val="tx1"/>
                </a:solidFill>
                <a:effectLst/>
                <a:uFillTx/>
                <a:sym typeface="Helvetica Neue" panose="02000503000000020004"/>
              </a:rPr>
              <a:t>COCO</a:t>
            </a:r>
            <a:r>
              <a:rPr lang="zh-CN" altLang="en-US">
                <a:ln>
                  <a:noFill/>
                </a:ln>
                <a:solidFill>
                  <a:schemeClr val="tx1"/>
                </a:solidFill>
                <a:effectLst/>
                <a:uFillTx/>
                <a:sym typeface="Helvetica Neue" panose="02000503000000020004"/>
              </a:rPr>
              <a:t>定义的中等大小边框，从类别箱图可以发现，该面积大小的标注框主要有类别</a:t>
            </a:r>
            <a:r>
              <a:rPr lang="en-US" altLang="zh-CN">
                <a:ln>
                  <a:noFill/>
                </a:ln>
                <a:solidFill>
                  <a:schemeClr val="tx1"/>
                </a:solidFill>
                <a:effectLst/>
                <a:uFillTx/>
                <a:sym typeface="Helvetica Neue" panose="02000503000000020004"/>
              </a:rPr>
              <a:t>Car</a:t>
            </a:r>
            <a:r>
              <a:rPr lang="zh-CN" altLang="en-US">
                <a:ln>
                  <a:noFill/>
                </a:ln>
                <a:solidFill>
                  <a:schemeClr val="tx1"/>
                </a:solidFill>
                <a:effectLst/>
                <a:uFillTx/>
                <a:sym typeface="Helvetica Neue" panose="02000503000000020004"/>
              </a:rPr>
              <a:t>和</a:t>
            </a:r>
            <a:r>
              <a:rPr lang="en-US" altLang="zh-CN">
                <a:ln>
                  <a:noFill/>
                </a:ln>
                <a:solidFill>
                  <a:schemeClr val="tx1"/>
                </a:solidFill>
                <a:effectLst/>
                <a:uFillTx/>
                <a:sym typeface="Helvetica Neue" panose="02000503000000020004"/>
              </a:rPr>
              <a:t>Van</a:t>
            </a:r>
            <a:r>
              <a:rPr lang="zh-CN" altLang="en-US">
                <a:ln>
                  <a:noFill/>
                </a:ln>
                <a:solidFill>
                  <a:schemeClr val="tx1"/>
                </a:solidFill>
                <a:effectLst/>
                <a:uFillTx/>
                <a:sym typeface="Helvetica Neue" panose="02000503000000020004"/>
              </a:rPr>
              <a:t>贡献，而小于</a:t>
            </a:r>
            <a:r>
              <a:rPr lang="en-US" altLang="zh-CN">
                <a:ln>
                  <a:noFill/>
                </a:ln>
                <a:solidFill>
                  <a:schemeClr val="tx1"/>
                </a:solidFill>
                <a:effectLst/>
                <a:uFillTx/>
                <a:sym typeface="Helvetica Neue" panose="02000503000000020004"/>
              </a:rPr>
              <a:t>32x32</a:t>
            </a:r>
            <a:r>
              <a:rPr lang="zh-CN" altLang="en-US">
                <a:ln>
                  <a:noFill/>
                </a:ln>
                <a:solidFill>
                  <a:schemeClr val="tx1"/>
                </a:solidFill>
                <a:effectLst/>
                <a:uFillTx/>
                <a:sym typeface="Helvetica Neue" panose="02000503000000020004"/>
              </a:rPr>
              <a:t>的小目标主要为类别</a:t>
            </a:r>
            <a:r>
              <a:rPr lang="en-US" altLang="zh-CN">
                <a:ln>
                  <a:noFill/>
                </a:ln>
                <a:solidFill>
                  <a:schemeClr val="tx1"/>
                </a:solidFill>
                <a:effectLst/>
                <a:uFillTx/>
                <a:sym typeface="Helvetica Neue" panose="02000503000000020004"/>
              </a:rPr>
              <a:t>Car</a:t>
            </a:r>
            <a:r>
              <a:rPr lang="zh-CN" altLang="en-US">
                <a:ln>
                  <a:noFill/>
                </a:ln>
                <a:solidFill>
                  <a:schemeClr val="tx1"/>
                </a:solidFill>
                <a:effectLst/>
                <a:uFillTx/>
                <a:sym typeface="Helvetica Neue" panose="02000503000000020004"/>
              </a:rPr>
              <a:t>贡献，我们可以发现数据集的数据量偏向中等大小边框，小目标类别集中在</a:t>
            </a:r>
            <a:r>
              <a:rPr lang="en-US" altLang="zh-CN">
                <a:ln>
                  <a:noFill/>
                </a:ln>
                <a:solidFill>
                  <a:schemeClr val="tx1"/>
                </a:solidFill>
                <a:effectLst/>
                <a:uFillTx/>
                <a:sym typeface="Helvetica Neue" panose="02000503000000020004"/>
              </a:rPr>
              <a:t>Car</a:t>
            </a:r>
            <a:r>
              <a:rPr lang="zh-CN" altLang="en-US">
                <a:ln>
                  <a:noFill/>
                </a:ln>
                <a:solidFill>
                  <a:schemeClr val="tx1"/>
                </a:solidFill>
                <a:effectLst/>
                <a:uFillTx/>
                <a:sym typeface="Helvetica Neue" panose="02000503000000020004"/>
              </a:rPr>
              <a:t>类别上，如果</a:t>
            </a:r>
            <a:r>
              <a:rPr lang="en-US" altLang="zh-CN">
                <a:ln>
                  <a:noFill/>
                </a:ln>
                <a:solidFill>
                  <a:schemeClr val="tx1"/>
                </a:solidFill>
                <a:effectLst/>
                <a:uFillTx/>
                <a:sym typeface="Helvetica Neue" panose="02000503000000020004"/>
              </a:rPr>
              <a:t>Car</a:t>
            </a:r>
            <a:r>
              <a:rPr lang="zh-CN" altLang="en-US">
                <a:ln>
                  <a:noFill/>
                </a:ln>
                <a:solidFill>
                  <a:schemeClr val="tx1"/>
                </a:solidFill>
                <a:effectLst/>
                <a:uFillTx/>
                <a:sym typeface="Helvetica Neue" panose="02000503000000020004"/>
              </a:rPr>
              <a:t>类别的性能优秀也可以证明模型在小目标上是适用的。</a:t>
            </a:r>
            <a:endParaRPr lang="zh-CN" altLang="en-US">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r>
              <a:rPr lang="zh-CN" altLang="en-US">
                <a:ln>
                  <a:noFill/>
                </a:ln>
                <a:solidFill>
                  <a:schemeClr val="tx1"/>
                </a:solidFill>
                <a:effectLst/>
                <a:uFillTx/>
                <a:sym typeface="Helvetica Neue" panose="02000503000000020004"/>
              </a:rPr>
              <a:t>我们对验证集进行分析，可以发现在</a:t>
            </a:r>
            <a:r>
              <a:rPr lang="en-US" altLang="zh-CN">
                <a:ln>
                  <a:noFill/>
                </a:ln>
                <a:solidFill>
                  <a:schemeClr val="tx1"/>
                </a:solidFill>
                <a:effectLst/>
                <a:uFillTx/>
                <a:sym typeface="Helvetica Neue" panose="02000503000000020004"/>
              </a:rPr>
              <a:t>“</a:t>
            </a:r>
            <a:r>
              <a:rPr lang="zh-CN" altLang="en-US">
                <a:solidFill>
                  <a:schemeClr val="tx1"/>
                </a:solidFill>
                <a:sym typeface="Helvetica Neue" panose="02000503000000020004"/>
              </a:rPr>
              <a:t>标注框面积</a:t>
            </a:r>
            <a:r>
              <a:rPr lang="en-US" altLang="zh-CN">
                <a:ln>
                  <a:noFill/>
                </a:ln>
                <a:solidFill>
                  <a:schemeClr val="tx1"/>
                </a:solidFill>
                <a:effectLst/>
                <a:uFillTx/>
                <a:sym typeface="Helvetica Neue" panose="02000503000000020004"/>
              </a:rPr>
              <a:t>”</a:t>
            </a:r>
            <a:r>
              <a:rPr lang="zh-CN" altLang="en-US">
                <a:ln>
                  <a:noFill/>
                </a:ln>
                <a:solidFill>
                  <a:schemeClr val="tx1"/>
                </a:solidFill>
                <a:effectLst/>
                <a:uFillTx/>
                <a:sym typeface="Helvetica Neue" panose="02000503000000020004"/>
              </a:rPr>
              <a:t>，</a:t>
            </a:r>
            <a:r>
              <a:rPr lang="en-US" altLang="zh-CN">
                <a:ln>
                  <a:noFill/>
                </a:ln>
                <a:solidFill>
                  <a:schemeClr val="tx1"/>
                </a:solidFill>
                <a:effectLst/>
                <a:uFillTx/>
                <a:sym typeface="Helvetica Neue" panose="02000503000000020004"/>
              </a:rPr>
              <a:t>“</a:t>
            </a:r>
            <a:r>
              <a:rPr lang="zh-CN" altLang="en-US">
                <a:ln>
                  <a:noFill/>
                </a:ln>
                <a:solidFill>
                  <a:schemeClr val="tx1"/>
                </a:solidFill>
                <a:effectLst/>
                <a:uFillTx/>
                <a:sym typeface="Helvetica Neue" panose="02000503000000020004"/>
              </a:rPr>
              <a:t>类别分布</a:t>
            </a:r>
            <a:r>
              <a:rPr lang="en-US" altLang="zh-CN">
                <a:ln>
                  <a:noFill/>
                </a:ln>
                <a:solidFill>
                  <a:schemeClr val="tx1"/>
                </a:solidFill>
                <a:effectLst/>
                <a:uFillTx/>
                <a:sym typeface="Helvetica Neue" panose="02000503000000020004"/>
              </a:rPr>
              <a:t>”</a:t>
            </a:r>
            <a:r>
              <a:rPr lang="zh-CN" altLang="en-US">
                <a:ln>
                  <a:noFill/>
                </a:ln>
                <a:solidFill>
                  <a:schemeClr val="tx1"/>
                </a:solidFill>
                <a:effectLst/>
                <a:uFillTx/>
                <a:sym typeface="Helvetica Neue" panose="02000503000000020004"/>
              </a:rPr>
              <a:t>，</a:t>
            </a:r>
            <a:r>
              <a:rPr lang="en-US" altLang="zh-CN">
                <a:ln>
                  <a:noFill/>
                </a:ln>
                <a:solidFill>
                  <a:schemeClr val="tx1"/>
                </a:solidFill>
                <a:effectLst/>
                <a:uFillTx/>
                <a:sym typeface="Helvetica Neue" panose="02000503000000020004"/>
              </a:rPr>
              <a:t>“</a:t>
            </a:r>
            <a:r>
              <a:rPr lang="zh-CN" altLang="en-US">
                <a:ln>
                  <a:noFill/>
                </a:ln>
                <a:solidFill>
                  <a:schemeClr val="tx1"/>
                </a:solidFill>
                <a:effectLst/>
                <a:uFillTx/>
                <a:sym typeface="Helvetica Neue" panose="02000503000000020004"/>
              </a:rPr>
              <a:t>逐类别的标注分布</a:t>
            </a:r>
            <a:r>
              <a:rPr lang="en-US" altLang="zh-CN">
                <a:ln>
                  <a:noFill/>
                </a:ln>
                <a:solidFill>
                  <a:schemeClr val="tx1"/>
                </a:solidFill>
                <a:effectLst/>
                <a:uFillTx/>
                <a:sym typeface="Helvetica Neue" panose="02000503000000020004"/>
              </a:rPr>
              <a:t>”</a:t>
            </a:r>
            <a:r>
              <a:rPr lang="zh-CN" altLang="en-US">
                <a:ln>
                  <a:noFill/>
                </a:ln>
                <a:solidFill>
                  <a:schemeClr val="tx1"/>
                </a:solidFill>
                <a:effectLst/>
                <a:uFillTx/>
                <a:sym typeface="Helvetica Neue" panose="02000503000000020004"/>
              </a:rPr>
              <a:t>上，验证集和训练集具有几乎一样的属性，也意味着训练集和验证集可能为</a:t>
            </a:r>
            <a:r>
              <a:rPr lang="en-US" altLang="zh-CN">
                <a:ln>
                  <a:noFill/>
                </a:ln>
                <a:solidFill>
                  <a:schemeClr val="tx1"/>
                </a:solidFill>
                <a:effectLst/>
                <a:uFillTx/>
                <a:sym typeface="Helvetica Neue" panose="02000503000000020004"/>
              </a:rPr>
              <a:t>ID</a:t>
            </a:r>
            <a:r>
              <a:rPr lang="zh-CN" altLang="en-US">
                <a:ln>
                  <a:noFill/>
                </a:ln>
                <a:solidFill>
                  <a:schemeClr val="tx1"/>
                </a:solidFill>
                <a:effectLst/>
                <a:uFillTx/>
                <a:sym typeface="Helvetica Neue" panose="02000503000000020004"/>
              </a:rPr>
              <a:t>（</a:t>
            </a:r>
            <a:r>
              <a:rPr lang="en-US" altLang="zh-CN">
                <a:ln>
                  <a:noFill/>
                </a:ln>
                <a:solidFill>
                  <a:schemeClr val="tx1"/>
                </a:solidFill>
                <a:effectLst/>
                <a:uFillTx/>
                <a:sym typeface="Helvetica Neue" panose="02000503000000020004"/>
              </a:rPr>
              <a:t>In-Domain</a:t>
            </a:r>
            <a:r>
              <a:rPr lang="zh-CN" altLang="en-US">
                <a:ln>
                  <a:noFill/>
                </a:ln>
                <a:solidFill>
                  <a:schemeClr val="tx1"/>
                </a:solidFill>
                <a:effectLst/>
                <a:uFillTx/>
                <a:sym typeface="Helvetica Neue" panose="02000503000000020004"/>
              </a:rPr>
              <a:t>）数据集，为了保证测试集的不可见性维护比赛公平，我们不对测试集进行任何逐例（</a:t>
            </a:r>
            <a:r>
              <a:rPr lang="en-US" altLang="zh-CN">
                <a:ln>
                  <a:noFill/>
                </a:ln>
                <a:solidFill>
                  <a:schemeClr val="tx1"/>
                </a:solidFill>
                <a:effectLst/>
                <a:uFillTx/>
                <a:sym typeface="Helvetica Neue" panose="02000503000000020004"/>
              </a:rPr>
              <a:t>One by One</a:t>
            </a:r>
            <a:r>
              <a:rPr lang="zh-CN" altLang="en-US">
                <a:ln>
                  <a:noFill/>
                </a:ln>
                <a:solidFill>
                  <a:schemeClr val="tx1"/>
                </a:solidFill>
                <a:effectLst/>
                <a:uFillTx/>
                <a:sym typeface="Helvetica Neue" panose="02000503000000020004"/>
              </a:rPr>
              <a:t>）的数据挖掘分析，假定测试集存在更多的相似属性分布，我们需要解决的更接近域内数据泛化问题，该类问题需要尽量拟合域内数据，在该数据集上的判断方法就是验证集和测试集性能是否存在显著的正相关跑；如果测试集相似度较低，我们需要解决的的</a:t>
            </a:r>
            <a:r>
              <a:rPr lang="en-US" altLang="zh-CN">
                <a:ln>
                  <a:noFill/>
                </a:ln>
                <a:solidFill>
                  <a:schemeClr val="tx1"/>
                </a:solidFill>
                <a:effectLst/>
                <a:uFillTx/>
                <a:sym typeface="Helvetica Neue" panose="02000503000000020004"/>
              </a:rPr>
              <a:t>OOD</a:t>
            </a:r>
            <a:r>
              <a:rPr lang="zh-CN" altLang="en-US">
                <a:ln>
                  <a:noFill/>
                </a:ln>
                <a:solidFill>
                  <a:schemeClr val="tx1"/>
                </a:solidFill>
                <a:effectLst/>
                <a:uFillTx/>
                <a:sym typeface="Helvetica Neue" panose="02000503000000020004"/>
              </a:rPr>
              <a:t>（</a:t>
            </a:r>
            <a:r>
              <a:rPr lang="en-US" altLang="zh-CN">
                <a:ln>
                  <a:noFill/>
                </a:ln>
                <a:solidFill>
                  <a:schemeClr val="tx1"/>
                </a:solidFill>
                <a:effectLst/>
                <a:uFillTx/>
                <a:sym typeface="Helvetica Neue" panose="02000503000000020004"/>
              </a:rPr>
              <a:t>Out of Domain</a:t>
            </a:r>
            <a:r>
              <a:rPr lang="zh-CN" altLang="en-US">
                <a:ln>
                  <a:noFill/>
                </a:ln>
                <a:solidFill>
                  <a:schemeClr val="tx1"/>
                </a:solidFill>
                <a:effectLst/>
                <a:uFillTx/>
                <a:sym typeface="Helvetica Neue" panose="02000503000000020004"/>
              </a:rPr>
              <a:t>）问题，这种情况将会更加棘手。</a:t>
            </a:r>
            <a:endParaRPr lang="zh-CN" altLang="en-US">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r>
              <a:rPr lang="zh-CN" altLang="en-US">
                <a:ln>
                  <a:noFill/>
                </a:ln>
                <a:solidFill>
                  <a:schemeClr val="tx1"/>
                </a:solidFill>
                <a:effectLst/>
                <a:uFillTx/>
                <a:sym typeface="Helvetica Neue" panose="02000503000000020004"/>
              </a:rPr>
              <a:t>该图展示了类别</a:t>
            </a:r>
            <a:r>
              <a:rPr lang="en-US" altLang="zh-CN">
                <a:ln>
                  <a:noFill/>
                </a:ln>
                <a:solidFill>
                  <a:schemeClr val="tx1"/>
                </a:solidFill>
                <a:effectLst/>
                <a:uFillTx/>
                <a:sym typeface="Helvetica Neue" panose="02000503000000020004"/>
              </a:rPr>
              <a:t>1-5</a:t>
            </a:r>
            <a:r>
              <a:rPr lang="zh-CN" altLang="en-US">
                <a:ln>
                  <a:noFill/>
                </a:ln>
                <a:solidFill>
                  <a:schemeClr val="tx1"/>
                </a:solidFill>
                <a:effectLst/>
                <a:uFillTx/>
                <a:sym typeface="Helvetica Neue" panose="02000503000000020004"/>
              </a:rPr>
              <a:t>的标注框长宽比，用来研究检测框的先验信息</a:t>
            </a:r>
            <a:r>
              <a:rPr lang="en-US" altLang="zh-CN">
                <a:ln>
                  <a:noFill/>
                </a:ln>
                <a:solidFill>
                  <a:schemeClr val="tx1"/>
                </a:solidFill>
                <a:effectLst/>
                <a:uFillTx/>
                <a:sym typeface="Helvetica Neue" panose="02000503000000020004"/>
              </a:rPr>
              <a:t>——</a:t>
            </a:r>
            <a:r>
              <a:rPr lang="zh-CN" altLang="en-US">
                <a:ln>
                  <a:noFill/>
                </a:ln>
                <a:solidFill>
                  <a:schemeClr val="tx1"/>
                </a:solidFill>
                <a:effectLst/>
                <a:uFillTx/>
                <a:sym typeface="Helvetica Neue" panose="02000503000000020004"/>
              </a:rPr>
              <a:t>长宽比是否能够对分类子任务有直接贡献，其中类别</a:t>
            </a:r>
            <a:r>
              <a:rPr lang="en-US" altLang="zh-CN">
                <a:ln>
                  <a:noFill/>
                </a:ln>
                <a:solidFill>
                  <a:schemeClr val="tx1"/>
                </a:solidFill>
                <a:effectLst/>
                <a:uFillTx/>
                <a:sym typeface="Helvetica Neue" panose="02000503000000020004"/>
              </a:rPr>
              <a:t>4</a:t>
            </a:r>
            <a:r>
              <a:rPr lang="zh-CN" altLang="en-US">
                <a:ln>
                  <a:noFill/>
                </a:ln>
                <a:solidFill>
                  <a:schemeClr val="tx1"/>
                </a:solidFill>
                <a:effectLst/>
                <a:uFillTx/>
                <a:sym typeface="Helvetica Neue" panose="02000503000000020004"/>
              </a:rPr>
              <a:t>为</a:t>
            </a:r>
            <a:r>
              <a:rPr lang="en-US" altLang="zh-CN">
                <a:ln>
                  <a:noFill/>
                </a:ln>
                <a:solidFill>
                  <a:schemeClr val="tx1"/>
                </a:solidFill>
                <a:effectLst/>
                <a:uFillTx/>
                <a:sym typeface="Helvetica Neue" panose="02000503000000020004"/>
              </a:rPr>
              <a:t>Van</a:t>
            </a:r>
            <a:r>
              <a:rPr lang="zh-CN" altLang="en-US">
                <a:ln>
                  <a:noFill/>
                </a:ln>
                <a:solidFill>
                  <a:schemeClr val="tx1"/>
                </a:solidFill>
                <a:effectLst/>
                <a:uFillTx/>
                <a:sym typeface="Helvetica Neue" panose="02000503000000020004"/>
              </a:rPr>
              <a:t>类别，可以观察到散点图右下角（黄色圈）内存在脱离主轴的离群点，该部分数据后来被证实为</a:t>
            </a:r>
            <a:r>
              <a:rPr lang="zh-CN" altLang="en-US" b="1">
                <a:ln>
                  <a:noFill/>
                </a:ln>
                <a:solidFill>
                  <a:schemeClr val="tx1"/>
                </a:solidFill>
                <a:effectLst/>
                <a:uFillTx/>
                <a:sym typeface="Helvetica Neue" panose="02000503000000020004"/>
              </a:rPr>
              <a:t>错误标注数据</a:t>
            </a:r>
            <a:r>
              <a:rPr lang="zh-CN" altLang="en-US">
                <a:ln>
                  <a:noFill/>
                </a:ln>
                <a:solidFill>
                  <a:schemeClr val="tx1"/>
                </a:solidFill>
                <a:effectLst/>
                <a:uFillTx/>
                <a:sym typeface="Helvetica Neue" panose="02000503000000020004"/>
              </a:rPr>
              <a:t>。类别</a:t>
            </a:r>
            <a:r>
              <a:rPr lang="en-US" altLang="zh-CN">
                <a:ln>
                  <a:noFill/>
                </a:ln>
                <a:solidFill>
                  <a:schemeClr val="tx1"/>
                </a:solidFill>
                <a:effectLst/>
                <a:uFillTx/>
                <a:sym typeface="Helvetica Neue" panose="02000503000000020004"/>
              </a:rPr>
              <a:t>1</a:t>
            </a:r>
            <a:r>
              <a:rPr lang="zh-CN" altLang="en-US">
                <a:ln>
                  <a:noFill/>
                </a:ln>
                <a:solidFill>
                  <a:schemeClr val="tx1"/>
                </a:solidFill>
                <a:effectLst/>
                <a:uFillTx/>
                <a:sym typeface="Helvetica Neue" panose="02000503000000020004"/>
              </a:rPr>
              <a:t>（</a:t>
            </a:r>
            <a:r>
              <a:rPr lang="en-US" altLang="zh-CN">
                <a:ln>
                  <a:noFill/>
                </a:ln>
                <a:solidFill>
                  <a:schemeClr val="tx1"/>
                </a:solidFill>
                <a:effectLst/>
                <a:uFillTx/>
                <a:sym typeface="Helvetica Neue" panose="02000503000000020004"/>
              </a:rPr>
              <a:t>Car</a:t>
            </a:r>
            <a:r>
              <a:rPr lang="zh-CN" altLang="en-US">
                <a:ln>
                  <a:noFill/>
                </a:ln>
                <a:solidFill>
                  <a:schemeClr val="tx1"/>
                </a:solidFill>
                <a:effectLst/>
                <a:uFillTx/>
                <a:sym typeface="Helvetica Neue" panose="02000503000000020004"/>
              </a:rPr>
              <a:t>）主要分布在斜率</a:t>
            </a:r>
            <a:r>
              <a:rPr lang="en-US" altLang="zh-CN">
                <a:ln>
                  <a:noFill/>
                </a:ln>
                <a:solidFill>
                  <a:schemeClr val="tx1"/>
                </a:solidFill>
                <a:effectLst/>
                <a:uFillTx/>
                <a:sym typeface="Helvetica Neue" panose="02000503000000020004"/>
              </a:rPr>
              <a:t>0.5/2</a:t>
            </a:r>
            <a:r>
              <a:rPr lang="zh-CN" altLang="en-US">
                <a:ln>
                  <a:noFill/>
                </a:ln>
                <a:solidFill>
                  <a:schemeClr val="tx1"/>
                </a:solidFill>
                <a:effectLst/>
                <a:uFillTx/>
                <a:sym typeface="Helvetica Neue" panose="02000503000000020004"/>
              </a:rPr>
              <a:t>的两条主轴上，而类别</a:t>
            </a:r>
            <a:r>
              <a:rPr lang="en-US" altLang="zh-CN">
                <a:ln>
                  <a:noFill/>
                </a:ln>
                <a:solidFill>
                  <a:schemeClr val="tx1"/>
                </a:solidFill>
                <a:effectLst/>
                <a:uFillTx/>
                <a:sym typeface="Helvetica Neue" panose="02000503000000020004"/>
              </a:rPr>
              <a:t>2</a:t>
            </a:r>
            <a:r>
              <a:rPr lang="zh-CN" altLang="en-US">
                <a:ln>
                  <a:noFill/>
                </a:ln>
                <a:solidFill>
                  <a:schemeClr val="tx1"/>
                </a:solidFill>
                <a:effectLst/>
                <a:uFillTx/>
                <a:sym typeface="Helvetica Neue" panose="02000503000000020004"/>
              </a:rPr>
              <a:t>，</a:t>
            </a:r>
            <a:r>
              <a:rPr lang="en-US" altLang="zh-CN">
                <a:ln>
                  <a:noFill/>
                </a:ln>
                <a:solidFill>
                  <a:schemeClr val="tx1"/>
                </a:solidFill>
                <a:effectLst/>
                <a:uFillTx/>
                <a:sym typeface="Helvetica Neue" panose="02000503000000020004"/>
              </a:rPr>
              <a:t>3</a:t>
            </a:r>
            <a:r>
              <a:rPr lang="zh-CN" altLang="en-US">
                <a:ln>
                  <a:noFill/>
                </a:ln>
                <a:solidFill>
                  <a:schemeClr val="tx1"/>
                </a:solidFill>
                <a:effectLst/>
                <a:uFillTx/>
                <a:sym typeface="Helvetica Neue" panose="02000503000000020004"/>
              </a:rPr>
              <a:t>，</a:t>
            </a:r>
            <a:r>
              <a:rPr lang="en-US" altLang="zh-CN">
                <a:ln>
                  <a:noFill/>
                </a:ln>
                <a:solidFill>
                  <a:schemeClr val="tx1"/>
                </a:solidFill>
                <a:effectLst/>
                <a:uFillTx/>
                <a:sym typeface="Helvetica Neue" panose="02000503000000020004"/>
              </a:rPr>
              <a:t>5</a:t>
            </a:r>
            <a:r>
              <a:rPr lang="zh-CN" altLang="en-US">
                <a:ln>
                  <a:noFill/>
                </a:ln>
                <a:solidFill>
                  <a:schemeClr val="tx1"/>
                </a:solidFill>
                <a:effectLst/>
                <a:uFillTx/>
                <a:sym typeface="Helvetica Neue" panose="02000503000000020004"/>
              </a:rPr>
              <a:t>（</a:t>
            </a:r>
            <a:r>
              <a:rPr lang="en-US" altLang="zh-CN">
                <a:ln>
                  <a:noFill/>
                </a:ln>
                <a:solidFill>
                  <a:schemeClr val="tx1"/>
                </a:solidFill>
                <a:effectLst/>
                <a:uFillTx/>
                <a:sym typeface="Helvetica Neue" panose="02000503000000020004"/>
              </a:rPr>
              <a:t>Bus</a:t>
            </a:r>
            <a:r>
              <a:rPr lang="zh-CN" altLang="en-US">
                <a:ln>
                  <a:noFill/>
                </a:ln>
                <a:solidFill>
                  <a:schemeClr val="tx1"/>
                </a:solidFill>
                <a:effectLst/>
                <a:uFillTx/>
                <a:sym typeface="Helvetica Neue" panose="02000503000000020004"/>
              </a:rPr>
              <a:t>，</a:t>
            </a:r>
            <a:r>
              <a:rPr lang="en-US" altLang="zh-CN">
                <a:ln>
                  <a:noFill/>
                </a:ln>
                <a:solidFill>
                  <a:schemeClr val="tx1"/>
                </a:solidFill>
                <a:effectLst/>
                <a:uFillTx/>
                <a:sym typeface="Helvetica Neue" panose="02000503000000020004"/>
              </a:rPr>
              <a:t>Truck</a:t>
            </a:r>
            <a:r>
              <a:rPr lang="zh-CN" altLang="en-US">
                <a:ln>
                  <a:noFill/>
                </a:ln>
                <a:solidFill>
                  <a:schemeClr val="tx1"/>
                </a:solidFill>
                <a:effectLst/>
                <a:uFillTx/>
                <a:sym typeface="Helvetica Neue" panose="02000503000000020004"/>
              </a:rPr>
              <a:t>，</a:t>
            </a:r>
            <a:r>
              <a:rPr lang="en-US" altLang="zh-CN">
                <a:ln>
                  <a:noFill/>
                </a:ln>
                <a:solidFill>
                  <a:schemeClr val="tx1"/>
                </a:solidFill>
                <a:effectLst/>
                <a:uFillTx/>
                <a:sym typeface="Helvetica Neue" panose="02000503000000020004"/>
              </a:rPr>
              <a:t>Freight Car</a:t>
            </a:r>
            <a:r>
              <a:rPr lang="zh-CN" altLang="en-US">
                <a:ln>
                  <a:noFill/>
                </a:ln>
                <a:solidFill>
                  <a:schemeClr val="tx1"/>
                </a:solidFill>
                <a:effectLst/>
                <a:uFillTx/>
                <a:sym typeface="Helvetica Neue" panose="02000503000000020004"/>
              </a:rPr>
              <a:t>）在</a:t>
            </a:r>
            <a:r>
              <a:rPr lang="en-US" altLang="zh-CN">
                <a:ln>
                  <a:noFill/>
                </a:ln>
                <a:solidFill>
                  <a:schemeClr val="tx1"/>
                </a:solidFill>
                <a:effectLst/>
                <a:uFillTx/>
                <a:sym typeface="Helvetica Neue" panose="02000503000000020004"/>
              </a:rPr>
              <a:t>0.33/3</a:t>
            </a:r>
            <a:r>
              <a:rPr lang="zh-CN" altLang="en-US">
                <a:ln>
                  <a:noFill/>
                </a:ln>
                <a:solidFill>
                  <a:schemeClr val="tx1"/>
                </a:solidFill>
                <a:effectLst/>
                <a:uFillTx/>
                <a:sym typeface="Helvetica Neue" panose="02000503000000020004"/>
              </a:rPr>
              <a:t>的两条主轴上分布较为广泛，与实际观察较为一致。</a:t>
            </a:r>
            <a:endParaRPr lang="zh-CN" altLang="en-US">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2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2. </a:t>
            </a:r>
            <a:r>
              <a:rPr lang="zh-CN" altLang="en-US" sz="2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两个模态数据存在不对齐现象（尤其测试集），真实标注主要根据</a:t>
            </a:r>
            <a:r>
              <a:rPr lang="en-US" altLang="zh-CN" sz="2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TIR</a:t>
            </a:r>
            <a:r>
              <a:rPr lang="zh-CN" altLang="en-US" sz="2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图像</a:t>
            </a:r>
            <a:endParaRPr lang="zh-CN" altLang="en-US" sz="2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endParaRPr lang="en-US" altLang="zh-CN" sz="2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2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4. </a:t>
            </a:r>
            <a:r>
              <a:rPr lang="zh-CN" altLang="en-US" sz="2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场景种类丰富，尤其是黑夜场景</a:t>
            </a:r>
            <a:r>
              <a:rPr lang="en-US" altLang="zh-CN" sz="2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rgb</a:t>
            </a:r>
            <a:r>
              <a:rPr lang="zh-CN" altLang="en-US" sz="2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信息无法利用</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r>
              <a:rPr lang="zh-CN" altLang="en-US"/>
              <a:t>在众多baseline模型的评估与比较后，我们最终选定了性能卓越的CO-DETR作为基准模型，并结合Swin-Large主干网络来强化特征提取能力。 针对赛题中自然图像与红外光图像的特性，我们设计了Dual-CO-DINO-Swin-L模型。通过加载object365和COCO的预训练权重，模型能够同时接收RGB和TIR图像作为输入。在主干网络处理之后，采用简单的加法操作将两者特征融合，随后将这一融合结果传递给neck及后续网络层。</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r>
              <a:rPr lang="zh-CN" altLang="en-US"/>
              <a:t>如图反映了</a:t>
            </a:r>
            <a:r>
              <a:rPr lang="en-US" altLang="zh-CN"/>
              <a:t>tir</a:t>
            </a:r>
            <a:r>
              <a:rPr lang="zh-CN" altLang="en-US"/>
              <a:t>和</a:t>
            </a:r>
            <a:r>
              <a:rPr lang="en-US" altLang="zh-CN"/>
              <a:t>rgb</a:t>
            </a:r>
            <a:r>
              <a:rPr lang="zh-CN" altLang="en-US"/>
              <a:t>的</a:t>
            </a:r>
            <a:r>
              <a:rPr lang="en-US" altLang="zh-CN"/>
              <a:t>y</a:t>
            </a:r>
            <a:r>
              <a:rPr lang="zh-CN" altLang="en-US"/>
              <a:t>轴上的偏移情况，如果无偏移同一个车辆的对应点连线应几乎为水平线，我们以绿线表示。有偏移的</a:t>
            </a:r>
            <a:r>
              <a:rPr lang="zh-CN" altLang="en-US"/>
              <a:t>连线以红色</a:t>
            </a:r>
            <a:r>
              <a:rPr lang="zh-CN" altLang="en-US"/>
              <a:t>表示</a:t>
            </a:r>
            <a:endParaRPr lang="zh-CN" altLang="en-US"/>
          </a:p>
          <a:p>
            <a:endParaRPr lang="zh-CN" altLang="en-US"/>
          </a:p>
          <a:p>
            <a:r>
              <a:rPr lang="zh-CN" altLang="en-US">
                <a:ln>
                  <a:noFill/>
                </a:ln>
                <a:solidFill>
                  <a:srgbClr val="5E5E5E"/>
                </a:solidFill>
                <a:effectLst/>
                <a:uFillTx/>
                <a:sym typeface="Helvetica Neue" panose="02000503000000020004"/>
              </a:rPr>
              <a:t>离线配准阶段，我们尝试了传统特征点配准，基于深度学习的弹性配准和基于深度学习的特征点配准方案。由于较难量化，我们最终通过定性观察选择了最后一种离线配准方案，采用的模型为</a:t>
            </a:r>
            <a:r>
              <a:rPr lang="en-US" altLang="zh-CN">
                <a:ln>
                  <a:noFill/>
                </a:ln>
                <a:solidFill>
                  <a:srgbClr val="5E5E5E"/>
                </a:solidFill>
                <a:effectLst/>
                <a:uFillTx/>
                <a:sym typeface="Helvetica Neue" panose="02000503000000020004"/>
              </a:rPr>
              <a:t>LoFTR[1]</a:t>
            </a:r>
            <a:r>
              <a:rPr lang="zh-CN" altLang="en-US">
                <a:ln>
                  <a:noFill/>
                </a:ln>
                <a:solidFill>
                  <a:srgbClr val="5E5E5E"/>
                </a:solidFill>
                <a:effectLst/>
                <a:uFillTx/>
                <a:sym typeface="Helvetica Neue" panose="02000503000000020004"/>
              </a:rPr>
              <a:t>。配准结果如图</a:t>
            </a:r>
            <a:r>
              <a:rPr lang="en-US" altLang="zh-CN">
                <a:ln>
                  <a:noFill/>
                </a:ln>
                <a:solidFill>
                  <a:srgbClr val="5E5E5E"/>
                </a:solidFill>
                <a:effectLst/>
                <a:uFillTx/>
                <a:sym typeface="Helvetica Neue" panose="02000503000000020004"/>
              </a:rPr>
              <a:t>7</a:t>
            </a:r>
            <a:r>
              <a:rPr lang="zh-CN" altLang="en-US">
                <a:ln>
                  <a:noFill/>
                </a:ln>
                <a:solidFill>
                  <a:srgbClr val="5E5E5E"/>
                </a:solidFill>
                <a:effectLst/>
                <a:uFillTx/>
                <a:sym typeface="Helvetica Neue" panose="02000503000000020004"/>
              </a:rPr>
              <a:t>所示</a:t>
            </a:r>
            <a:r>
              <a:rPr lang="en-US" altLang="zh-CN">
                <a:ln>
                  <a:noFill/>
                </a:ln>
                <a:solidFill>
                  <a:srgbClr val="5E5E5E"/>
                </a:solidFill>
                <a:effectLst/>
                <a:uFillTx/>
                <a:sym typeface="Helvetica Neue" panose="02000503000000020004"/>
              </a:rPr>
              <a:t>,</a:t>
            </a:r>
            <a:r>
              <a:rPr lang="zh-CN" altLang="en-US">
                <a:ln>
                  <a:noFill/>
                </a:ln>
                <a:solidFill>
                  <a:srgbClr val="5E5E5E"/>
                </a:solidFill>
                <a:effectLst/>
                <a:uFillTx/>
                <a:sym typeface="Helvetica Neue" panose="02000503000000020004"/>
              </a:rPr>
              <a:t>为了符合最终的弹性形变目标以及防止错误配准，我们仅仅通过自动化的筛选方式筛选了：</a:t>
            </a:r>
            <a:r>
              <a:rPr lang="en-US" altLang="zh-CN">
                <a:ln>
                  <a:noFill/>
                </a:ln>
                <a:solidFill>
                  <a:srgbClr val="5E5E5E"/>
                </a:solidFill>
                <a:effectLst/>
                <a:uFillTx/>
                <a:sym typeface="Helvetica Neue" panose="02000503000000020004"/>
              </a:rPr>
              <a:t>1</a:t>
            </a:r>
            <a:r>
              <a:rPr lang="zh-CN" altLang="en-US">
                <a:ln>
                  <a:noFill/>
                </a:ln>
                <a:solidFill>
                  <a:srgbClr val="5E5E5E"/>
                </a:solidFill>
                <a:effectLst/>
                <a:uFillTx/>
                <a:sym typeface="Helvetica Neue" panose="02000503000000020004"/>
              </a:rPr>
              <a:t>）白昼图像；</a:t>
            </a:r>
            <a:r>
              <a:rPr lang="en-US" altLang="zh-CN">
                <a:ln>
                  <a:noFill/>
                </a:ln>
                <a:solidFill>
                  <a:srgbClr val="5E5E5E"/>
                </a:solidFill>
                <a:effectLst/>
                <a:uFillTx/>
                <a:sym typeface="Helvetica Neue" panose="02000503000000020004"/>
              </a:rPr>
              <a:t>2</a:t>
            </a:r>
            <a:r>
              <a:rPr lang="zh-CN" altLang="en-US">
                <a:ln>
                  <a:noFill/>
                </a:ln>
                <a:solidFill>
                  <a:srgbClr val="5E5E5E"/>
                </a:solidFill>
                <a:effectLst/>
                <a:uFillTx/>
                <a:sym typeface="Helvetica Neue" panose="02000503000000020004"/>
              </a:rPr>
              <a:t>）配准模型平均截断置信度（剔除所有置信度</a:t>
            </a:r>
            <a:r>
              <a:rPr lang="en-US" altLang="zh-CN">
                <a:ln>
                  <a:noFill/>
                </a:ln>
                <a:solidFill>
                  <a:srgbClr val="5E5E5E"/>
                </a:solidFill>
                <a:effectLst/>
                <a:uFillTx/>
                <a:sym typeface="Helvetica Neue" panose="02000503000000020004"/>
              </a:rPr>
              <a:t>&lt;0.32</a:t>
            </a:r>
            <a:r>
              <a:rPr lang="zh-CN" altLang="en-US">
                <a:ln>
                  <a:noFill/>
                </a:ln>
                <a:solidFill>
                  <a:srgbClr val="5E5E5E"/>
                </a:solidFill>
                <a:effectLst/>
                <a:uFillTx/>
                <a:sym typeface="Helvetica Neue" panose="02000503000000020004"/>
              </a:rPr>
              <a:t>的点对后）高于</a:t>
            </a:r>
            <a:r>
              <a:rPr lang="en-US" altLang="zh-CN">
                <a:ln>
                  <a:noFill/>
                </a:ln>
                <a:solidFill>
                  <a:srgbClr val="5E5E5E"/>
                </a:solidFill>
                <a:effectLst/>
                <a:uFillTx/>
                <a:sym typeface="Helvetica Neue" panose="02000503000000020004"/>
              </a:rPr>
              <a:t>0.5</a:t>
            </a:r>
            <a:r>
              <a:rPr lang="zh-CN" altLang="en-US">
                <a:ln>
                  <a:noFill/>
                </a:ln>
                <a:solidFill>
                  <a:srgbClr val="5E5E5E"/>
                </a:solidFill>
                <a:effectLst/>
                <a:uFillTx/>
                <a:sym typeface="Helvetica Neue" panose="02000503000000020004"/>
              </a:rPr>
              <a:t>的图像。并对图像通过匹配点组成的控制点组合进行基于薄板样条变换（</a:t>
            </a:r>
            <a:r>
              <a:rPr lang="zh-CN" altLang="en-US">
                <a:sym typeface="Helvetica Neue" panose="02000503000000020004"/>
              </a:rPr>
              <a:t>Thin Plate Spline，</a:t>
            </a:r>
            <a:r>
              <a:rPr lang="en-US" altLang="zh-CN">
                <a:sym typeface="Helvetica Neue" panose="02000503000000020004"/>
              </a:rPr>
              <a:t>TPS</a:t>
            </a:r>
            <a:r>
              <a:rPr lang="zh-CN" altLang="en-US">
                <a:ln>
                  <a:noFill/>
                </a:ln>
                <a:solidFill>
                  <a:srgbClr val="5E5E5E"/>
                </a:solidFill>
                <a:effectLst/>
                <a:uFillTx/>
                <a:sym typeface="Helvetica Neue" panose="02000503000000020004"/>
              </a:rPr>
              <a:t>）的弹性变换。在定性的评估中，我们认为该方案确实具有较大的对齐意义。</a:t>
            </a:r>
            <a:endParaRPr kumimoji="0" lang="zh-CN" altLang="en-US" b="0" i="0" u="none" strike="noStrike" cap="none" spc="0" normalizeH="0" baseline="0">
              <a:ln>
                <a:noFill/>
              </a:ln>
              <a:solidFill>
                <a:srgbClr val="5E5E5E"/>
              </a:solidFill>
              <a:effectLst/>
              <a:uFillTx/>
              <a:latin typeface="+mn-lt"/>
              <a:ea typeface="+mn-ea"/>
              <a:cs typeface="+mn-cs"/>
              <a:sym typeface="Helvetica Neue" panose="02000503000000020004"/>
            </a:endParaRPr>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作者和日期"/>
          <p:cNvSpPr txBox="1"/>
          <p:nvPr>
            <p:ph type="body" sz="quarter" idx="21" hasCustomPrompt="1"/>
          </p:nvPr>
        </p:nvSpPr>
        <p:spPr>
          <a:xfrm>
            <a:off x="9847326" y="7925063"/>
            <a:ext cx="4687147" cy="135890"/>
          </a:xfrm>
          <a:prstGeom prst="rect">
            <a:avLst/>
          </a:prstGeom>
        </p:spPr>
        <p:txBody>
          <a:bodyPr lIns="9753" tIns="9753" rIns="9753" bIns="9753"/>
          <a:lstStyle>
            <a:lvl1pPr defTabSz="330200">
              <a:defRPr sz="1360">
                <a:solidFill>
                  <a:srgbClr val="000000"/>
                </a:solidFill>
              </a:defRPr>
            </a:lvl1pPr>
          </a:lstStyle>
          <a:p>
            <a:r>
              <a:t>作者和日期</a:t>
            </a:r>
          </a:p>
        </p:txBody>
      </p:sp>
      <p:sp>
        <p:nvSpPr>
          <p:cNvPr id="12" name="演示文稿标题"/>
          <p:cNvSpPr txBox="1"/>
          <p:nvPr>
            <p:ph type="title" hasCustomPrompt="1"/>
          </p:nvPr>
        </p:nvSpPr>
        <p:spPr>
          <a:prstGeom prst="rect">
            <a:avLst/>
          </a:prstGeom>
        </p:spPr>
        <p:txBody>
          <a:bodyPr/>
          <a:lstStyle/>
          <a:p>
            <a:r>
              <a:t>演示文稿标题</a:t>
            </a:r>
          </a:p>
        </p:txBody>
      </p:sp>
      <p:sp>
        <p:nvSpPr>
          <p:cNvPr id="13" name="正文级别 1…"/>
          <p:cNvSpPr txBox="1"/>
          <p:nvPr>
            <p:ph type="body" sz="quarter" idx="1" hasCustomPrompt="1"/>
          </p:nvPr>
        </p:nvSpPr>
        <p:spPr>
          <a:prstGeom prst="rect">
            <a:avLst/>
          </a:prstGeom>
        </p:spPr>
        <p:txBody>
          <a:bodyPr/>
          <a:lstStyle/>
          <a:p>
            <a:r>
              <a:t>演示文稿副标题</a:t>
            </a:r>
          </a:p>
          <a:p>
            <a:pPr lvl="1"/>
          </a:p>
          <a:p>
            <a:pPr lvl="2"/>
          </a:p>
          <a:p>
            <a:pPr lvl="3"/>
          </a:p>
          <a:p>
            <a:pPr lvl="4"/>
          </a:p>
        </p:txBody>
      </p:sp>
      <p:sp>
        <p:nvSpPr>
          <p:cNvPr id="1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p:nvPr>
            <p:ph type="body" sz="quarter" idx="1" hasCustomPrompt="1"/>
          </p:nvPr>
        </p:nvSpPr>
        <p:spPr>
          <a:xfrm>
            <a:off x="9848426" y="6444739"/>
            <a:ext cx="4687147" cy="826521"/>
          </a:xfrm>
          <a:prstGeom prst="rect">
            <a:avLst/>
          </a:prstGeom>
        </p:spPr>
        <p:txBody>
          <a:bodyPr anchor="ctr"/>
          <a:lstStyle>
            <a:lvl1pPr algn="ctr" defTabSz="2438400">
              <a:lnSpc>
                <a:spcPct val="80000"/>
              </a:lnSpc>
              <a:defRPr sz="11200" b="0" spc="-224">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vl2pPr algn="ctr" defTabSz="2438400">
              <a:lnSpc>
                <a:spcPct val="80000"/>
              </a:lnSpc>
              <a:defRPr sz="11200" b="0" spc="-224">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2pPr>
            <a:lvl3pPr algn="ctr" defTabSz="2438400">
              <a:lnSpc>
                <a:spcPct val="80000"/>
              </a:lnSpc>
              <a:defRPr sz="11200" b="0" spc="-224">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3pPr>
            <a:lvl4pPr algn="ctr" defTabSz="2438400">
              <a:lnSpc>
                <a:spcPct val="80000"/>
              </a:lnSpc>
              <a:defRPr sz="11200" b="0" spc="-224">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4pPr>
            <a:lvl5pPr algn="ctr" defTabSz="2438400">
              <a:lnSpc>
                <a:spcPct val="80000"/>
              </a:lnSpc>
              <a:defRPr sz="11200" b="0" spc="-224">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说明</a:t>
            </a:r>
          </a:p>
          <a:p>
            <a:pPr lvl="1"/>
          </a:p>
          <a:p>
            <a:pPr lvl="2"/>
          </a:p>
          <a:p>
            <a:pPr lvl="3"/>
          </a:p>
          <a:p>
            <a:pPr lvl="4"/>
          </a:p>
        </p:txBody>
      </p:sp>
      <p:sp>
        <p:nvSpPr>
          <p:cNvPr id="99"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p:nvPr>
            <p:ph type="body" sz="quarter" idx="1" hasCustomPrompt="1"/>
          </p:nvPr>
        </p:nvSpPr>
        <p:spPr>
          <a:xfrm>
            <a:off x="9848426" y="5624491"/>
            <a:ext cx="4687147" cy="1544872"/>
          </a:xfrm>
          <a:prstGeom prst="rect">
            <a:avLst/>
          </a:prstGeom>
        </p:spPr>
        <p:txBody>
          <a:bodyPr anchor="b"/>
          <a:lstStyle>
            <a:lvl1pPr algn="ctr" defTabSz="2438400">
              <a:lnSpc>
                <a:spcPct val="80000"/>
              </a:lnSpc>
              <a:defRPr sz="24600" spc="-246">
                <a:solidFill>
                  <a:srgbClr val="000000"/>
                </a:solidFill>
              </a:defRPr>
            </a:lvl1pPr>
            <a:lvl2pPr algn="ctr" defTabSz="2438400">
              <a:lnSpc>
                <a:spcPct val="80000"/>
              </a:lnSpc>
              <a:defRPr sz="24600" spc="-246">
                <a:solidFill>
                  <a:srgbClr val="000000"/>
                </a:solidFill>
              </a:defRPr>
            </a:lvl2pPr>
            <a:lvl3pPr algn="ctr" defTabSz="2438400">
              <a:lnSpc>
                <a:spcPct val="80000"/>
              </a:lnSpc>
              <a:defRPr sz="24600" spc="-246">
                <a:solidFill>
                  <a:srgbClr val="000000"/>
                </a:solidFill>
              </a:defRPr>
            </a:lvl3pPr>
            <a:lvl4pPr algn="ctr" defTabSz="2438400">
              <a:lnSpc>
                <a:spcPct val="80000"/>
              </a:lnSpc>
              <a:defRPr sz="24600" spc="-246">
                <a:solidFill>
                  <a:srgbClr val="000000"/>
                </a:solidFill>
              </a:defRPr>
            </a:lvl4pPr>
            <a:lvl5pPr algn="ctr" defTabSz="2438400">
              <a:lnSpc>
                <a:spcPct val="80000"/>
              </a:lnSpc>
              <a:defRPr sz="24600" spc="-246">
                <a:solidFill>
                  <a:srgbClr val="000000"/>
                </a:solidFill>
              </a:defRPr>
            </a:lvl5pPr>
          </a:lstStyle>
          <a:p>
            <a:r>
              <a:t>100%</a:t>
            </a:r>
          </a:p>
          <a:p>
            <a:pPr lvl="1"/>
          </a:p>
          <a:p>
            <a:pPr lvl="2"/>
          </a:p>
          <a:p>
            <a:pPr lvl="3"/>
          </a:p>
          <a:p>
            <a:pPr lvl="4"/>
          </a:p>
        </p:txBody>
      </p:sp>
      <p:sp>
        <p:nvSpPr>
          <p:cNvPr id="107" name="事实信息"/>
          <p:cNvSpPr txBox="1"/>
          <p:nvPr>
            <p:ph type="body" sz="quarter" idx="21" hasCustomPrompt="1"/>
          </p:nvPr>
        </p:nvSpPr>
        <p:spPr>
          <a:xfrm>
            <a:off x="9848426" y="7157558"/>
            <a:ext cx="4687147" cy="199420"/>
          </a:xfrm>
          <a:prstGeom prst="rect">
            <a:avLst/>
          </a:prstGeom>
        </p:spPr>
        <p:txBody>
          <a:bodyPr lIns="9753" tIns="9753" rIns="9753" bIns="9753"/>
          <a:lstStyle>
            <a:lvl1pPr algn="ctr" defTabSz="330200">
              <a:defRPr sz="2080">
                <a:solidFill>
                  <a:srgbClr val="000000"/>
                </a:solidFill>
              </a:defRPr>
            </a:lvl1pPr>
          </a:lstStyle>
          <a:p>
            <a:r>
              <a:t>事实信息</a:t>
            </a:r>
          </a:p>
        </p:txBody>
      </p:sp>
      <p:sp>
        <p:nvSpPr>
          <p:cNvPr id="10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p:nvPr>
            <p:ph type="body" sz="quarter" idx="21" hasCustomPrompt="1"/>
          </p:nvPr>
        </p:nvSpPr>
        <p:spPr>
          <a:xfrm>
            <a:off x="10109444" y="7672389"/>
            <a:ext cx="4309345" cy="135890"/>
          </a:xfrm>
          <a:prstGeom prst="rect">
            <a:avLst/>
          </a:prstGeom>
        </p:spPr>
        <p:txBody>
          <a:bodyPr lIns="9753" tIns="9753" rIns="9753" bIns="9753"/>
          <a:lstStyle>
            <a:lvl1pPr defTabSz="330200">
              <a:defRPr sz="1360">
                <a:solidFill>
                  <a:srgbClr val="000000"/>
                </a:solidFill>
              </a:defRPr>
            </a:lvl1pPr>
          </a:lstStyle>
          <a:p>
            <a:r>
              <a:t>属性</a:t>
            </a:r>
          </a:p>
        </p:txBody>
      </p:sp>
      <p:sp>
        <p:nvSpPr>
          <p:cNvPr id="116" name="正文级别 1…"/>
          <p:cNvSpPr txBox="1"/>
          <p:nvPr>
            <p:ph type="body" sz="quarter" idx="1" hasCustomPrompt="1"/>
          </p:nvPr>
        </p:nvSpPr>
        <p:spPr>
          <a:xfrm>
            <a:off x="9965211" y="6448797"/>
            <a:ext cx="4453580" cy="818407"/>
          </a:xfrm>
          <a:prstGeom prst="rect">
            <a:avLst/>
          </a:prstGeom>
        </p:spPr>
        <p:txBody>
          <a:bodyPr/>
          <a:lstStyle>
            <a:lvl1pPr marL="638810" indent="-469900" defTabSz="2438400">
              <a:lnSpc>
                <a:spcPct val="90000"/>
              </a:lnSpc>
              <a:defRPr sz="8400" b="0" spc="-168">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vl2pPr marL="638810" indent="-12700" defTabSz="2438400">
              <a:lnSpc>
                <a:spcPct val="90000"/>
              </a:lnSpc>
              <a:defRPr sz="8400" b="0" spc="-168">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2pPr>
            <a:lvl3pPr marL="638810" indent="444500" defTabSz="2438400">
              <a:lnSpc>
                <a:spcPct val="90000"/>
              </a:lnSpc>
              <a:defRPr sz="8400" b="0" spc="-168">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3pPr>
            <a:lvl4pPr marL="638810" indent="901700" defTabSz="2438400">
              <a:lnSpc>
                <a:spcPct val="90000"/>
              </a:lnSpc>
              <a:defRPr sz="8400" b="0" spc="-168">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4pPr>
            <a:lvl5pPr marL="638810" indent="1358900" defTabSz="2438400">
              <a:lnSpc>
                <a:spcPct val="90000"/>
              </a:lnSpc>
              <a:defRPr sz="8400" b="0" spc="-168">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“著名引文”</a:t>
            </a:r>
          </a:p>
          <a:p>
            <a:pPr lvl="1"/>
          </a:p>
          <a:p>
            <a:pPr lvl="2"/>
          </a:p>
          <a:p>
            <a:pPr lvl="3"/>
          </a:p>
          <a:p>
            <a:pPr lvl="4"/>
          </a:p>
        </p:txBody>
      </p:sp>
      <p:sp>
        <p:nvSpPr>
          <p:cNvPr id="11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一碗沙拉配有炒饭、水煮蛋和一双筷子"/>
          <p:cNvSpPr/>
          <p:nvPr>
            <p:ph type="pic" sz="quarter" idx="21"/>
          </p:nvPr>
        </p:nvSpPr>
        <p:spPr>
          <a:xfrm>
            <a:off x="12953322" y="5611706"/>
            <a:ext cx="1587009" cy="1269266"/>
          </a:xfrm>
          <a:prstGeom prst="rect">
            <a:avLst/>
          </a:prstGeom>
        </p:spPr>
        <p:txBody>
          <a:bodyPr lIns="91439" tIns="45719" rIns="91439" bIns="45719">
            <a:noAutofit/>
          </a:bodyPr>
          <a:lstStyle/>
          <a:p/>
        </p:txBody>
      </p:sp>
      <p:sp>
        <p:nvSpPr>
          <p:cNvPr id="125" name="一碗三文鱼饼、沙拉和鹰嘴豆泥"/>
          <p:cNvSpPr/>
          <p:nvPr>
            <p:ph type="pic" sz="quarter" idx="22"/>
          </p:nvPr>
        </p:nvSpPr>
        <p:spPr>
          <a:xfrm>
            <a:off x="12471062" y="6243658"/>
            <a:ext cx="2227073" cy="2592039"/>
          </a:xfrm>
          <a:prstGeom prst="rect">
            <a:avLst/>
          </a:prstGeom>
        </p:spPr>
        <p:txBody>
          <a:bodyPr lIns="91439" tIns="45719" rIns="91439" bIns="45719">
            <a:noAutofit/>
          </a:bodyPr>
          <a:lstStyle/>
          <a:p/>
        </p:txBody>
      </p:sp>
      <p:sp>
        <p:nvSpPr>
          <p:cNvPr id="126" name="一碗宽意大利面配有欧芹黄油、烤榛子和帕尔马干酪"/>
          <p:cNvSpPr/>
          <p:nvPr>
            <p:ph type="pic" sz="quarter" idx="23"/>
          </p:nvPr>
        </p:nvSpPr>
        <p:spPr>
          <a:xfrm>
            <a:off x="9561238" y="5500623"/>
            <a:ext cx="3543808" cy="2657857"/>
          </a:xfrm>
          <a:prstGeom prst="rect">
            <a:avLst/>
          </a:prstGeom>
        </p:spPr>
        <p:txBody>
          <a:bodyPr lIns="91439" tIns="45719" rIns="91439" bIns="45719">
            <a:noAutofit/>
          </a:bodyPr>
          <a:lstStyle/>
          <a:p/>
        </p:txBody>
      </p:sp>
      <p:sp>
        <p:nvSpPr>
          <p:cNvPr id="12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一碗沙拉配有炒饭、水煮蛋和一双筷子"/>
          <p:cNvSpPr/>
          <p:nvPr>
            <p:ph type="pic" sz="quarter" idx="21"/>
          </p:nvPr>
        </p:nvSpPr>
        <p:spPr>
          <a:xfrm>
            <a:off x="9306559" y="4216400"/>
            <a:ext cx="5770881" cy="4616704"/>
          </a:xfrm>
          <a:prstGeom prst="rect">
            <a:avLst/>
          </a:prstGeom>
        </p:spPr>
        <p:txBody>
          <a:bodyPr lIns="91439" tIns="45719" rIns="91439" bIns="45719">
            <a:noAutofit/>
          </a:bodyPr>
          <a:lstStyle/>
          <a:p/>
        </p:txBody>
      </p:sp>
      <p:sp>
        <p:nvSpPr>
          <p:cNvPr id="135" name="幻灯片编号"/>
          <p:cNvSpPr txBox="1"/>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鳄梨和酸橙"/>
          <p:cNvSpPr/>
          <p:nvPr>
            <p:ph type="pic" sz="quarter" idx="21"/>
          </p:nvPr>
        </p:nvSpPr>
        <p:spPr>
          <a:xfrm>
            <a:off x="9344490" y="5118608"/>
            <a:ext cx="5705857" cy="3417373"/>
          </a:xfrm>
          <a:prstGeom prst="rect">
            <a:avLst/>
          </a:prstGeom>
        </p:spPr>
        <p:txBody>
          <a:bodyPr lIns="91439" tIns="45719" rIns="91439" bIns="45719">
            <a:noAutofit/>
          </a:bodyPr>
          <a:lstStyle/>
          <a:p/>
        </p:txBody>
      </p:sp>
      <p:sp>
        <p:nvSpPr>
          <p:cNvPr id="22" name="演示文稿标题"/>
          <p:cNvSpPr txBox="1"/>
          <p:nvPr>
            <p:ph type="title" hasCustomPrompt="1"/>
          </p:nvPr>
        </p:nvSpPr>
        <p:spPr>
          <a:xfrm>
            <a:off x="9848426" y="6914895"/>
            <a:ext cx="4687147" cy="991617"/>
          </a:xfrm>
          <a:prstGeom prst="rect">
            <a:avLst/>
          </a:prstGeom>
        </p:spPr>
        <p:txBody>
          <a:bodyPr/>
          <a:lstStyle/>
          <a:p>
            <a:r>
              <a:t>演示文稿标题</a:t>
            </a:r>
          </a:p>
        </p:txBody>
      </p:sp>
      <p:sp>
        <p:nvSpPr>
          <p:cNvPr id="23" name="作者和日期"/>
          <p:cNvSpPr txBox="1"/>
          <p:nvPr>
            <p:ph type="body" sz="quarter" idx="22" hasCustomPrompt="1"/>
          </p:nvPr>
        </p:nvSpPr>
        <p:spPr>
          <a:xfrm>
            <a:off x="9848680" y="5630936"/>
            <a:ext cx="4686639" cy="135889"/>
          </a:xfrm>
          <a:prstGeom prst="rect">
            <a:avLst/>
          </a:prstGeom>
        </p:spPr>
        <p:txBody>
          <a:bodyPr lIns="9753" tIns="9753" rIns="9753" bIns="9753"/>
          <a:lstStyle>
            <a:lvl1pPr defTabSz="330200">
              <a:defRPr sz="1360">
                <a:solidFill>
                  <a:srgbClr val="000000"/>
                </a:solidFill>
              </a:defRPr>
            </a:lvl1pPr>
          </a:lstStyle>
          <a:p>
            <a:r>
              <a:t>作者和日期</a:t>
            </a:r>
          </a:p>
        </p:txBody>
      </p:sp>
      <p:sp>
        <p:nvSpPr>
          <p:cNvPr id="24" name="正文级别 1…"/>
          <p:cNvSpPr txBox="1"/>
          <p:nvPr>
            <p:ph type="body" sz="quarter" idx="1" hasCustomPrompt="1"/>
          </p:nvPr>
        </p:nvSpPr>
        <p:spPr>
          <a:xfrm>
            <a:off x="9848426" y="7871740"/>
            <a:ext cx="4687147" cy="238284"/>
          </a:xfrm>
          <a:prstGeom prst="rect">
            <a:avLst/>
          </a:prstGeom>
        </p:spPr>
        <p:txBody>
          <a:bodyPr/>
          <a:lstStyle/>
          <a:p>
            <a:r>
              <a:t>演示文稿副标题</a:t>
            </a:r>
          </a:p>
          <a:p>
            <a:pPr lvl="1"/>
          </a:p>
          <a:p>
            <a:pPr lvl="2"/>
          </a:p>
          <a:p>
            <a:pPr lvl="3"/>
          </a:p>
          <a:p>
            <a:pPr lvl="4"/>
          </a:p>
        </p:txBody>
      </p:sp>
      <p:sp>
        <p:nvSpPr>
          <p:cNvPr id="2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一碗三文鱼饼、沙拉和鹰嘴豆泥"/>
          <p:cNvSpPr/>
          <p:nvPr>
            <p:ph type="pic" sz="quarter" idx="21"/>
          </p:nvPr>
        </p:nvSpPr>
        <p:spPr>
          <a:xfrm>
            <a:off x="11931904" y="5351610"/>
            <a:ext cx="2590899" cy="3015489"/>
          </a:xfrm>
          <a:prstGeom prst="rect">
            <a:avLst/>
          </a:prstGeom>
        </p:spPr>
        <p:txBody>
          <a:bodyPr lIns="91439" tIns="45719" rIns="91439" bIns="45719">
            <a:noAutofit/>
          </a:bodyPr>
          <a:lstStyle/>
          <a:p/>
        </p:txBody>
      </p:sp>
      <p:sp>
        <p:nvSpPr>
          <p:cNvPr id="33" name="幻灯片标题"/>
          <p:cNvSpPr txBox="1"/>
          <p:nvPr>
            <p:ph type="title" hasCustomPrompt="1"/>
          </p:nvPr>
        </p:nvSpPr>
        <p:spPr>
          <a:xfrm>
            <a:off x="9848426" y="5665893"/>
            <a:ext cx="2086188" cy="1254886"/>
          </a:xfrm>
          <a:prstGeom prst="rect">
            <a:avLst/>
          </a:prstGeom>
        </p:spPr>
        <p:txBody>
          <a:bodyPr/>
          <a:lstStyle>
            <a:lvl1pPr>
              <a:lnSpc>
                <a:spcPct val="80000"/>
              </a:lnSpc>
              <a:defRPr sz="8400" spc="-168"/>
            </a:lvl1pPr>
          </a:lstStyle>
          <a:p>
            <a:r>
              <a:t>幻灯片标题</a:t>
            </a:r>
          </a:p>
        </p:txBody>
      </p:sp>
      <p:sp>
        <p:nvSpPr>
          <p:cNvPr id="34" name="正文级别 1…"/>
          <p:cNvSpPr txBox="1"/>
          <p:nvPr>
            <p:ph type="body" sz="quarter" idx="1" hasCustomPrompt="1"/>
          </p:nvPr>
        </p:nvSpPr>
        <p:spPr>
          <a:xfrm>
            <a:off x="9848426" y="6901215"/>
            <a:ext cx="2086188" cy="1148892"/>
          </a:xfrm>
          <a:prstGeom prst="rect">
            <a:avLst/>
          </a:prstGeom>
        </p:spPr>
        <p:txBody>
          <a:bodyPr/>
          <a:lstStyle/>
          <a:p>
            <a:r>
              <a:t>幻灯片副标题</a:t>
            </a:r>
          </a:p>
          <a:p>
            <a:pPr lvl="1"/>
          </a:p>
          <a:p>
            <a:pPr lvl="2"/>
          </a:p>
          <a:p>
            <a:pPr lvl="3"/>
          </a:p>
          <a:p>
            <a:pPr lvl="4"/>
          </a:p>
        </p:txBody>
      </p:sp>
      <p:sp>
        <p:nvSpPr>
          <p:cNvPr id="35" name="幻灯片编号"/>
          <p:cNvSpPr txBox="1"/>
          <p:nvPr>
            <p:ph type="sldNum" sz="quarter" idx="2"/>
          </p:nvPr>
        </p:nvSpPr>
        <p:spPr>
          <a:xfrm>
            <a:off x="12060500" y="8021805"/>
            <a:ext cx="260335" cy="244586"/>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p:nvPr>
            <p:ph type="title" hasCustomPrompt="1"/>
          </p:nvPr>
        </p:nvSpPr>
        <p:spPr>
          <a:xfrm>
            <a:off x="9848426" y="5625253"/>
            <a:ext cx="4687147" cy="305742"/>
          </a:xfrm>
          <a:prstGeom prst="rect">
            <a:avLst/>
          </a:prstGeom>
        </p:spPr>
        <p:txBody>
          <a:bodyPr anchor="t"/>
          <a:lstStyle>
            <a:lvl1pPr>
              <a:lnSpc>
                <a:spcPct val="80000"/>
              </a:lnSpc>
              <a:defRPr sz="8400" spc="-168"/>
            </a:lvl1pPr>
          </a:lstStyle>
          <a:p>
            <a:r>
              <a:t>幻灯片标题</a:t>
            </a:r>
          </a:p>
        </p:txBody>
      </p:sp>
      <p:sp>
        <p:nvSpPr>
          <p:cNvPr id="43" name="幻灯片副标题"/>
          <p:cNvSpPr txBox="1"/>
          <p:nvPr>
            <p:ph type="body" sz="quarter" idx="21" hasCustomPrompt="1"/>
          </p:nvPr>
        </p:nvSpPr>
        <p:spPr>
          <a:xfrm>
            <a:off x="9848426" y="5901192"/>
            <a:ext cx="4687147" cy="199420"/>
          </a:xfrm>
          <a:prstGeom prst="rect">
            <a:avLst/>
          </a:prstGeom>
        </p:spPr>
        <p:txBody>
          <a:bodyPr lIns="9753" tIns="9753" rIns="9753" bIns="9753"/>
          <a:lstStyle>
            <a:lvl1pPr defTabSz="330200">
              <a:defRPr sz="2640"/>
            </a:lvl1pPr>
          </a:lstStyle>
          <a:p>
            <a:r>
              <a:t>幻灯片副标题</a:t>
            </a:r>
          </a:p>
        </p:txBody>
      </p:sp>
      <p:sp>
        <p:nvSpPr>
          <p:cNvPr id="44" name="正文级别 1…"/>
          <p:cNvSpPr txBox="1"/>
          <p:nvPr>
            <p:ph type="body" sz="quarter" idx="1" hasCustomPrompt="1"/>
          </p:nvPr>
        </p:nvSpPr>
        <p:spPr>
          <a:xfrm>
            <a:off x="9848426" y="6301308"/>
            <a:ext cx="4687147" cy="1761283"/>
          </a:xfrm>
          <a:prstGeom prst="rect">
            <a:avLst/>
          </a:prstGeom>
        </p:spPr>
        <p:txBody>
          <a:bodyPr/>
          <a:lstStyle>
            <a:lvl1pPr marL="584200" indent="-584200" defTabSz="2438400">
              <a:lnSpc>
                <a:spcPct val="90000"/>
              </a:lnSpc>
              <a:spcBef>
                <a:spcPts val="4500"/>
              </a:spcBef>
              <a:buSzPct val="123000"/>
              <a:buChar char="•"/>
              <a:defRPr sz="4600" b="0">
                <a:solidFill>
                  <a:srgbClr val="000000"/>
                </a:solidFill>
              </a:defRPr>
            </a:lvl1pPr>
            <a:lvl2pPr marL="1193800" indent="-584200" defTabSz="2438400">
              <a:lnSpc>
                <a:spcPct val="90000"/>
              </a:lnSpc>
              <a:spcBef>
                <a:spcPts val="4500"/>
              </a:spcBef>
              <a:buSzPct val="123000"/>
              <a:buChar char="•"/>
              <a:defRPr sz="4600" b="0">
                <a:solidFill>
                  <a:srgbClr val="000000"/>
                </a:solidFill>
              </a:defRPr>
            </a:lvl2pPr>
            <a:lvl3pPr marL="1803400" indent="-584200" defTabSz="2438400">
              <a:lnSpc>
                <a:spcPct val="90000"/>
              </a:lnSpc>
              <a:spcBef>
                <a:spcPts val="4500"/>
              </a:spcBef>
              <a:buSzPct val="123000"/>
              <a:buChar char="•"/>
              <a:defRPr sz="4600" b="0">
                <a:solidFill>
                  <a:srgbClr val="000000"/>
                </a:solidFill>
              </a:defRPr>
            </a:lvl3pPr>
            <a:lvl4pPr marL="2413000" indent="-584200" defTabSz="2438400">
              <a:lnSpc>
                <a:spcPct val="90000"/>
              </a:lnSpc>
              <a:spcBef>
                <a:spcPts val="4500"/>
              </a:spcBef>
              <a:buSzPct val="123000"/>
              <a:buChar char="•"/>
              <a:defRPr sz="4600" b="0">
                <a:solidFill>
                  <a:srgbClr val="000000"/>
                </a:solidFill>
              </a:defRPr>
            </a:lvl4pPr>
            <a:lvl5pPr marL="3022600" indent="-584200" defTabSz="2438400">
              <a:lnSpc>
                <a:spcPct val="90000"/>
              </a:lnSpc>
              <a:spcBef>
                <a:spcPts val="4500"/>
              </a:spcBef>
              <a:buSzPct val="123000"/>
              <a:buChar char="•"/>
              <a:defRPr sz="4600" b="0">
                <a:solidFill>
                  <a:srgbClr val="000000"/>
                </a:solidFill>
              </a:defRPr>
            </a:lvl5pPr>
          </a:lstStyle>
          <a:p>
            <a:r>
              <a:t>幻灯片项目符号文本</a:t>
            </a:r>
          </a:p>
          <a:p>
            <a:pPr lvl="1"/>
          </a:p>
          <a:p>
            <a:pPr lvl="2"/>
          </a:p>
          <a:p>
            <a:pPr lvl="3"/>
          </a:p>
          <a:p>
            <a:pPr lvl="4"/>
          </a:p>
        </p:txBody>
      </p:sp>
      <p:sp>
        <p:nvSpPr>
          <p:cNvPr id="4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p:nvPr>
            <p:ph type="body" sz="quarter" idx="1" hasCustomPrompt="1"/>
          </p:nvPr>
        </p:nvSpPr>
        <p:spPr>
          <a:xfrm>
            <a:off x="9848426" y="6301308"/>
            <a:ext cx="4687147" cy="1761283"/>
          </a:xfrm>
          <a:prstGeom prst="rect">
            <a:avLst/>
          </a:prstGeom>
        </p:spPr>
        <p:txBody>
          <a:bodyPr numCol="2" spcCol="234357"/>
          <a:lstStyle>
            <a:lvl1pPr marL="584200" indent="-584200" defTabSz="2438400">
              <a:lnSpc>
                <a:spcPct val="90000"/>
              </a:lnSpc>
              <a:spcBef>
                <a:spcPts val="4500"/>
              </a:spcBef>
              <a:buSzPct val="123000"/>
              <a:buChar char="•"/>
              <a:defRPr sz="4600" b="0">
                <a:solidFill>
                  <a:srgbClr val="000000"/>
                </a:solidFill>
              </a:defRPr>
            </a:lvl1pPr>
            <a:lvl2pPr marL="1193800" indent="-584200" defTabSz="2438400">
              <a:lnSpc>
                <a:spcPct val="90000"/>
              </a:lnSpc>
              <a:spcBef>
                <a:spcPts val="4500"/>
              </a:spcBef>
              <a:buSzPct val="123000"/>
              <a:buChar char="•"/>
              <a:defRPr sz="4600" b="0">
                <a:solidFill>
                  <a:srgbClr val="000000"/>
                </a:solidFill>
              </a:defRPr>
            </a:lvl2pPr>
            <a:lvl3pPr marL="1803400" indent="-584200" defTabSz="2438400">
              <a:lnSpc>
                <a:spcPct val="90000"/>
              </a:lnSpc>
              <a:spcBef>
                <a:spcPts val="4500"/>
              </a:spcBef>
              <a:buSzPct val="123000"/>
              <a:buChar char="•"/>
              <a:defRPr sz="4600" b="0">
                <a:solidFill>
                  <a:srgbClr val="000000"/>
                </a:solidFill>
              </a:defRPr>
            </a:lvl3pPr>
            <a:lvl4pPr marL="2413000" indent="-584200" defTabSz="2438400">
              <a:lnSpc>
                <a:spcPct val="90000"/>
              </a:lnSpc>
              <a:spcBef>
                <a:spcPts val="4500"/>
              </a:spcBef>
              <a:buSzPct val="123000"/>
              <a:buChar char="•"/>
              <a:defRPr sz="4600" b="0">
                <a:solidFill>
                  <a:srgbClr val="000000"/>
                </a:solidFill>
              </a:defRPr>
            </a:lvl4pPr>
            <a:lvl5pPr marL="3022600" indent="-584200" defTabSz="2438400">
              <a:lnSpc>
                <a:spcPct val="90000"/>
              </a:lnSpc>
              <a:spcBef>
                <a:spcPts val="4500"/>
              </a:spcBef>
              <a:buSzPct val="123000"/>
              <a:buChar char="•"/>
              <a:defRPr sz="4600" b="0">
                <a:solidFill>
                  <a:srgbClr val="000000"/>
                </a:solidFill>
              </a:defRPr>
            </a:lvl5pPr>
          </a:lstStyle>
          <a:p>
            <a:r>
              <a:t>幻灯片项目符号文本</a:t>
            </a:r>
          </a:p>
          <a:p>
            <a:pPr lvl="1"/>
          </a:p>
          <a:p>
            <a:pPr lvl="2"/>
          </a:p>
          <a:p>
            <a:pPr lvl="3"/>
          </a:p>
          <a:p>
            <a:pPr lvl="4"/>
          </a:p>
        </p:txBody>
      </p:sp>
      <p:sp>
        <p:nvSpPr>
          <p:cNvPr id="5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幻灯片副标题"/>
          <p:cNvSpPr txBox="1"/>
          <p:nvPr>
            <p:ph type="body" sz="quarter" idx="21" hasCustomPrompt="1"/>
          </p:nvPr>
        </p:nvSpPr>
        <p:spPr>
          <a:xfrm>
            <a:off x="9848426" y="5901192"/>
            <a:ext cx="2086188" cy="199420"/>
          </a:xfrm>
          <a:prstGeom prst="rect">
            <a:avLst/>
          </a:prstGeom>
        </p:spPr>
        <p:txBody>
          <a:bodyPr lIns="9753" tIns="9753" rIns="9753" bIns="9753"/>
          <a:lstStyle>
            <a:lvl1pPr defTabSz="330200">
              <a:defRPr sz="2640"/>
            </a:lvl1pPr>
          </a:lstStyle>
          <a:p>
            <a:r>
              <a:t>幻灯片副标题</a:t>
            </a:r>
          </a:p>
        </p:txBody>
      </p:sp>
      <p:sp>
        <p:nvSpPr>
          <p:cNvPr id="61" name="正文级别 1…"/>
          <p:cNvSpPr txBox="1"/>
          <p:nvPr>
            <p:ph type="body" sz="quarter" idx="1" hasCustomPrompt="1"/>
          </p:nvPr>
        </p:nvSpPr>
        <p:spPr>
          <a:xfrm>
            <a:off x="9848426" y="6301308"/>
            <a:ext cx="2086188" cy="1761415"/>
          </a:xfrm>
          <a:prstGeom prst="rect">
            <a:avLst/>
          </a:prstGeom>
        </p:spPr>
        <p:txBody>
          <a:bodyPr/>
          <a:lstStyle>
            <a:lvl1pPr marL="584200" indent="-584200" defTabSz="2438400">
              <a:lnSpc>
                <a:spcPct val="90000"/>
              </a:lnSpc>
              <a:spcBef>
                <a:spcPts val="4500"/>
              </a:spcBef>
              <a:buSzPct val="123000"/>
              <a:buChar char="•"/>
              <a:defRPr sz="4600" b="0">
                <a:solidFill>
                  <a:srgbClr val="000000"/>
                </a:solidFill>
              </a:defRPr>
            </a:lvl1pPr>
            <a:lvl2pPr marL="1193800" indent="-584200" defTabSz="2438400">
              <a:lnSpc>
                <a:spcPct val="90000"/>
              </a:lnSpc>
              <a:spcBef>
                <a:spcPts val="4500"/>
              </a:spcBef>
              <a:buSzPct val="123000"/>
              <a:buChar char="•"/>
              <a:defRPr sz="4600" b="0">
                <a:solidFill>
                  <a:srgbClr val="000000"/>
                </a:solidFill>
              </a:defRPr>
            </a:lvl2pPr>
            <a:lvl3pPr marL="1803400" indent="-584200" defTabSz="2438400">
              <a:lnSpc>
                <a:spcPct val="90000"/>
              </a:lnSpc>
              <a:spcBef>
                <a:spcPts val="4500"/>
              </a:spcBef>
              <a:buSzPct val="123000"/>
              <a:buChar char="•"/>
              <a:defRPr sz="4600" b="0">
                <a:solidFill>
                  <a:srgbClr val="000000"/>
                </a:solidFill>
              </a:defRPr>
            </a:lvl3pPr>
            <a:lvl4pPr marL="2413000" indent="-584200" defTabSz="2438400">
              <a:lnSpc>
                <a:spcPct val="90000"/>
              </a:lnSpc>
              <a:spcBef>
                <a:spcPts val="4500"/>
              </a:spcBef>
              <a:buSzPct val="123000"/>
              <a:buChar char="•"/>
              <a:defRPr sz="4600" b="0">
                <a:solidFill>
                  <a:srgbClr val="000000"/>
                </a:solidFill>
              </a:defRPr>
            </a:lvl4pPr>
            <a:lvl5pPr marL="3022600" indent="-584200" defTabSz="2438400">
              <a:lnSpc>
                <a:spcPct val="90000"/>
              </a:lnSpc>
              <a:spcBef>
                <a:spcPts val="4500"/>
              </a:spcBef>
              <a:buSzPct val="123000"/>
              <a:buChar char="•"/>
              <a:defRPr sz="4600" b="0">
                <a:solidFill>
                  <a:srgbClr val="000000"/>
                </a:solidFill>
              </a:defRPr>
            </a:lvl5pPr>
          </a:lstStyle>
          <a:p>
            <a:r>
              <a:t>幻灯片项目符号文本</a:t>
            </a:r>
          </a:p>
          <a:p>
            <a:pPr lvl="1"/>
          </a:p>
          <a:p>
            <a:pPr lvl="2"/>
          </a:p>
          <a:p>
            <a:pPr lvl="3"/>
          </a:p>
          <a:p>
            <a:pPr lvl="4"/>
          </a:p>
        </p:txBody>
      </p:sp>
      <p:sp>
        <p:nvSpPr>
          <p:cNvPr id="62" name="一碗宽意大利面配有欧芹黄油、烤榛子和帕尔马干酪"/>
          <p:cNvSpPr/>
          <p:nvPr>
            <p:ph type="pic" sz="quarter" idx="22"/>
          </p:nvPr>
        </p:nvSpPr>
        <p:spPr>
          <a:xfrm>
            <a:off x="12192000" y="5308076"/>
            <a:ext cx="2328933" cy="3105245"/>
          </a:xfrm>
          <a:prstGeom prst="rect">
            <a:avLst/>
          </a:prstGeom>
        </p:spPr>
        <p:txBody>
          <a:bodyPr lIns="91439" tIns="45719" rIns="91439" bIns="45719">
            <a:noAutofit/>
          </a:bodyPr>
          <a:lstStyle/>
          <a:p/>
        </p:txBody>
      </p:sp>
      <p:sp>
        <p:nvSpPr>
          <p:cNvPr id="63" name="幻灯片标题"/>
          <p:cNvSpPr txBox="1"/>
          <p:nvPr>
            <p:ph type="title" hasCustomPrompt="1"/>
          </p:nvPr>
        </p:nvSpPr>
        <p:spPr>
          <a:xfrm>
            <a:off x="9848426" y="5625253"/>
            <a:ext cx="2086188" cy="306155"/>
          </a:xfrm>
          <a:prstGeom prst="rect">
            <a:avLst/>
          </a:prstGeom>
        </p:spPr>
        <p:txBody>
          <a:bodyPr anchor="t"/>
          <a:lstStyle>
            <a:lvl1pPr>
              <a:lnSpc>
                <a:spcPct val="80000"/>
              </a:lnSpc>
              <a:defRPr sz="8400" spc="-168"/>
            </a:lvl1pPr>
          </a:lstStyle>
          <a:p>
            <a:r>
              <a:t>幻灯片标题</a:t>
            </a:r>
          </a:p>
        </p:txBody>
      </p:sp>
      <p:sp>
        <p:nvSpPr>
          <p:cNvPr id="6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p:nvPr>
            <p:ph type="title" hasCustomPrompt="1"/>
          </p:nvPr>
        </p:nvSpPr>
        <p:spPr>
          <a:xfrm>
            <a:off x="9848426" y="6362191"/>
            <a:ext cx="4687149" cy="991617"/>
          </a:xfrm>
          <a:prstGeom prst="rect">
            <a:avLst/>
          </a:prstGeom>
        </p:spPr>
        <p:txBody>
          <a:bodyPr anchor="ctr"/>
          <a:lstStyle>
            <a:lvl1pPr>
              <a:lnSpc>
                <a:spcPct val="80000"/>
              </a:lnSpc>
              <a:defRPr sz="11200" b="0" spc="-224">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章节标题</a:t>
            </a:r>
          </a:p>
        </p:txBody>
      </p:sp>
      <p:sp>
        <p:nvSpPr>
          <p:cNvPr id="72" name="幻灯片编号"/>
          <p:cNvSpPr txBox="1"/>
          <p:nvPr>
            <p:ph type="sldNum" sz="quarter" idx="2"/>
          </p:nvPr>
        </p:nvSpPr>
        <p:spPr>
          <a:xfrm>
            <a:off x="12060500" y="8021805"/>
            <a:ext cx="260335" cy="244586"/>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p:nvPr>
            <p:ph type="title" hasCustomPrompt="1"/>
          </p:nvPr>
        </p:nvSpPr>
        <p:spPr>
          <a:xfrm>
            <a:off x="9848426" y="5625253"/>
            <a:ext cx="4687147" cy="306123"/>
          </a:xfrm>
          <a:prstGeom prst="rect">
            <a:avLst/>
          </a:prstGeom>
        </p:spPr>
        <p:txBody>
          <a:bodyPr anchor="t"/>
          <a:lstStyle>
            <a:lvl1pPr>
              <a:lnSpc>
                <a:spcPct val="80000"/>
              </a:lnSpc>
              <a:defRPr sz="8400" spc="-168"/>
            </a:lvl1pPr>
          </a:lstStyle>
          <a:p>
            <a:r>
              <a:t>幻灯片标题</a:t>
            </a:r>
          </a:p>
        </p:txBody>
      </p:sp>
      <p:sp>
        <p:nvSpPr>
          <p:cNvPr id="80" name="幻灯片副标题"/>
          <p:cNvSpPr txBox="1"/>
          <p:nvPr>
            <p:ph type="body" sz="quarter" idx="21" hasCustomPrompt="1"/>
          </p:nvPr>
        </p:nvSpPr>
        <p:spPr>
          <a:xfrm>
            <a:off x="9848426" y="5901192"/>
            <a:ext cx="4687147" cy="199420"/>
          </a:xfrm>
          <a:prstGeom prst="rect">
            <a:avLst/>
          </a:prstGeom>
        </p:spPr>
        <p:txBody>
          <a:bodyPr lIns="9753" tIns="9753" rIns="9753" bIns="9753"/>
          <a:lstStyle>
            <a:lvl1pPr defTabSz="330200">
              <a:defRPr sz="2640"/>
            </a:lvl1pPr>
          </a:lstStyle>
          <a:p>
            <a:r>
              <a:t>幻灯片副标题</a:t>
            </a:r>
          </a:p>
        </p:txBody>
      </p:sp>
      <p:sp>
        <p:nvSpPr>
          <p:cNvPr id="8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p:nvPr>
            <p:ph type="title" hasCustomPrompt="1"/>
          </p:nvPr>
        </p:nvSpPr>
        <p:spPr>
          <a:xfrm>
            <a:off x="9848426" y="5625253"/>
            <a:ext cx="4687147" cy="306155"/>
          </a:xfrm>
          <a:prstGeom prst="rect">
            <a:avLst/>
          </a:prstGeom>
        </p:spPr>
        <p:txBody>
          <a:bodyPr anchor="t"/>
          <a:lstStyle>
            <a:lvl1pPr>
              <a:lnSpc>
                <a:spcPct val="80000"/>
              </a:lnSpc>
              <a:defRPr sz="8400" spc="-168"/>
            </a:lvl1pPr>
          </a:lstStyle>
          <a:p>
            <a:r>
              <a:t>议程标题</a:t>
            </a:r>
          </a:p>
        </p:txBody>
      </p:sp>
      <p:sp>
        <p:nvSpPr>
          <p:cNvPr id="89" name="议程副标题"/>
          <p:cNvSpPr txBox="1"/>
          <p:nvPr>
            <p:ph type="body" sz="quarter" idx="21" hasCustomPrompt="1"/>
          </p:nvPr>
        </p:nvSpPr>
        <p:spPr>
          <a:xfrm>
            <a:off x="9848426" y="5901192"/>
            <a:ext cx="4687147" cy="199420"/>
          </a:xfrm>
          <a:prstGeom prst="rect">
            <a:avLst/>
          </a:prstGeom>
        </p:spPr>
        <p:txBody>
          <a:bodyPr lIns="9753" tIns="9753" rIns="9753" bIns="9753"/>
          <a:lstStyle>
            <a:lvl1pPr defTabSz="330200">
              <a:defRPr sz="2640"/>
            </a:lvl1pPr>
          </a:lstStyle>
          <a:p>
            <a:r>
              <a:t>议程副标题</a:t>
            </a:r>
          </a:p>
        </p:txBody>
      </p:sp>
      <p:sp>
        <p:nvSpPr>
          <p:cNvPr id="90" name="正文级别 1…"/>
          <p:cNvSpPr txBox="1"/>
          <p:nvPr>
            <p:ph type="body" sz="quarter" idx="1" hasCustomPrompt="1"/>
          </p:nvPr>
        </p:nvSpPr>
        <p:spPr>
          <a:xfrm>
            <a:off x="9848426" y="6301308"/>
            <a:ext cx="4687147" cy="1761283"/>
          </a:xfrm>
          <a:prstGeom prst="rect">
            <a:avLst/>
          </a:prstGeom>
        </p:spPr>
        <p:txBody>
          <a:bodyPr/>
          <a:lstStyle>
            <a:lvl1pPr>
              <a:spcBef>
                <a:spcPts val="1800"/>
              </a:spcBef>
              <a:defRPr sz="5200" b="0" spc="-52">
                <a:solidFill>
                  <a:srgbClr val="000000"/>
                </a:solidFill>
              </a:defRPr>
            </a:lvl1pPr>
            <a:lvl2pPr>
              <a:spcBef>
                <a:spcPts val="1800"/>
              </a:spcBef>
              <a:defRPr sz="5200" b="0" spc="-52">
                <a:solidFill>
                  <a:srgbClr val="000000"/>
                </a:solidFill>
              </a:defRPr>
            </a:lvl2pPr>
            <a:lvl3pPr>
              <a:spcBef>
                <a:spcPts val="1800"/>
              </a:spcBef>
              <a:defRPr sz="5200" b="0" spc="-52">
                <a:solidFill>
                  <a:srgbClr val="000000"/>
                </a:solidFill>
              </a:defRPr>
            </a:lvl3pPr>
            <a:lvl4pPr>
              <a:spcBef>
                <a:spcPts val="1800"/>
              </a:spcBef>
              <a:defRPr sz="5200" b="0" spc="-52">
                <a:solidFill>
                  <a:srgbClr val="000000"/>
                </a:solidFill>
              </a:defRPr>
            </a:lvl4pPr>
            <a:lvl5pPr>
              <a:spcBef>
                <a:spcPts val="1800"/>
              </a:spcBef>
              <a:defRPr sz="5200" b="0" spc="-52">
                <a:solidFill>
                  <a:srgbClr val="000000"/>
                </a:solidFill>
              </a:defRPr>
            </a:lvl5pPr>
          </a:lstStyle>
          <a:p>
            <a:r>
              <a:t>议程主题</a:t>
            </a:r>
          </a:p>
          <a:p>
            <a:pPr lvl="1"/>
          </a:p>
          <a:p>
            <a:pPr lvl="2"/>
          </a:p>
          <a:p>
            <a:pPr lvl="3"/>
          </a:p>
          <a:p>
            <a:pPr lvl="4"/>
          </a:p>
        </p:txBody>
      </p:sp>
      <p:sp>
        <p:nvSpPr>
          <p:cNvPr id="9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演示文稿标题"/>
          <p:cNvSpPr txBox="1"/>
          <p:nvPr>
            <p:ph type="title" hasCustomPrompt="1"/>
          </p:nvPr>
        </p:nvSpPr>
        <p:spPr>
          <a:xfrm>
            <a:off x="9848426" y="5944291"/>
            <a:ext cx="4687149" cy="991617"/>
          </a:xfrm>
          <a:prstGeom prst="rect">
            <a:avLst/>
          </a:prstGeom>
          <a:ln w="3175">
            <a:miter lim="400000"/>
          </a:ln>
        </p:spPr>
        <p:txBody>
          <a:bodyPr lIns="10837" tIns="10837" rIns="10837" bIns="10837" anchor="b">
            <a:normAutofit/>
          </a:bodyPr>
          <a:lstStyle/>
          <a:p>
            <a:r>
              <a:t>演示文稿标题</a:t>
            </a:r>
          </a:p>
        </p:txBody>
      </p:sp>
      <p:sp>
        <p:nvSpPr>
          <p:cNvPr id="3" name="正文级别 1…"/>
          <p:cNvSpPr txBox="1"/>
          <p:nvPr>
            <p:ph type="body" idx="1" hasCustomPrompt="1"/>
          </p:nvPr>
        </p:nvSpPr>
        <p:spPr>
          <a:xfrm>
            <a:off x="9847326" y="6935907"/>
            <a:ext cx="4687147" cy="406401"/>
          </a:xfrm>
          <a:prstGeom prst="rect">
            <a:avLst/>
          </a:prstGeom>
          <a:ln w="3175">
            <a:miter lim="400000"/>
          </a:ln>
        </p:spPr>
        <p:txBody>
          <a:bodyPr lIns="10837" tIns="10837" rIns="10837" bIns="10837">
            <a:normAutofit/>
          </a:bodyPr>
          <a:lstStyle/>
          <a:p>
            <a:r>
              <a:t>演示文稿副标题</a:t>
            </a:r>
          </a:p>
          <a:p>
            <a:pPr lvl="1"/>
          </a:p>
          <a:p>
            <a:pPr lvl="2"/>
          </a:p>
          <a:p>
            <a:pPr lvl="3"/>
          </a:p>
          <a:p>
            <a:pPr lvl="4"/>
          </a:p>
        </p:txBody>
      </p:sp>
      <p:sp>
        <p:nvSpPr>
          <p:cNvPr id="4" name="幻灯片编号"/>
          <p:cNvSpPr txBox="1"/>
          <p:nvPr>
            <p:ph type="sldNum" sz="quarter" idx="2"/>
          </p:nvPr>
        </p:nvSpPr>
        <p:spPr>
          <a:xfrm>
            <a:off x="12060500" y="8020902"/>
            <a:ext cx="260335" cy="244586"/>
          </a:xfrm>
          <a:prstGeom prst="rect">
            <a:avLst/>
          </a:prstGeom>
          <a:ln w="3175">
            <a:miter lim="400000"/>
          </a:ln>
        </p:spPr>
        <p:txBody>
          <a:bodyPr wrap="none" lIns="10837" tIns="10837" rIns="10837" bIns="10837" anchor="b">
            <a:spAutoFit/>
          </a:bodyPr>
          <a:lstStyle>
            <a:lvl1pPr defTabSz="584200">
              <a:defRPr sz="1600">
                <a:solidFill>
                  <a:srgbClr val="000000"/>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400" rtl="0" latinLnBrk="0">
        <a:lnSpc>
          <a:spcPct val="90000"/>
        </a:lnSpc>
        <a:spcBef>
          <a:spcPts val="0"/>
        </a:spcBef>
        <a:spcAft>
          <a:spcPts val="0"/>
        </a:spcAft>
        <a:buClrTx/>
        <a:buSzTx/>
        <a:buFontTx/>
        <a:buNone/>
        <a:defRPr sz="10000" b="1" i="0" u="none" strike="noStrike" cap="none" spc="-200" baseline="0">
          <a:solidFill>
            <a:srgbClr val="000000"/>
          </a:solidFill>
          <a:uFillTx/>
          <a:latin typeface="+mn-lt"/>
          <a:ea typeface="+mn-ea"/>
          <a:cs typeface="+mn-cs"/>
          <a:sym typeface="Helvetica Neue" panose="02000503000000020004"/>
        </a:defRPr>
      </a:lvl1pPr>
      <a:lvl2pPr marL="0" marR="0" indent="457200" algn="l" defTabSz="2438400" rtl="0" latinLnBrk="0">
        <a:lnSpc>
          <a:spcPct val="90000"/>
        </a:lnSpc>
        <a:spcBef>
          <a:spcPts val="0"/>
        </a:spcBef>
        <a:spcAft>
          <a:spcPts val="0"/>
        </a:spcAft>
        <a:buClrTx/>
        <a:buSzTx/>
        <a:buFontTx/>
        <a:buNone/>
        <a:defRPr sz="10000" b="1" i="0" u="none" strike="noStrike" cap="none" spc="-200" baseline="0">
          <a:solidFill>
            <a:srgbClr val="000000"/>
          </a:solidFill>
          <a:uFillTx/>
          <a:latin typeface="+mn-lt"/>
          <a:ea typeface="+mn-ea"/>
          <a:cs typeface="+mn-cs"/>
          <a:sym typeface="Helvetica Neue" panose="02000503000000020004"/>
        </a:defRPr>
      </a:lvl2pPr>
      <a:lvl3pPr marL="0" marR="0" indent="914400" algn="l" defTabSz="2438400" rtl="0" latinLnBrk="0">
        <a:lnSpc>
          <a:spcPct val="90000"/>
        </a:lnSpc>
        <a:spcBef>
          <a:spcPts val="0"/>
        </a:spcBef>
        <a:spcAft>
          <a:spcPts val="0"/>
        </a:spcAft>
        <a:buClrTx/>
        <a:buSzTx/>
        <a:buFontTx/>
        <a:buNone/>
        <a:defRPr sz="10000" b="1" i="0" u="none" strike="noStrike" cap="none" spc="-200" baseline="0">
          <a:solidFill>
            <a:srgbClr val="000000"/>
          </a:solidFill>
          <a:uFillTx/>
          <a:latin typeface="+mn-lt"/>
          <a:ea typeface="+mn-ea"/>
          <a:cs typeface="+mn-cs"/>
          <a:sym typeface="Helvetica Neue" panose="02000503000000020004"/>
        </a:defRPr>
      </a:lvl3pPr>
      <a:lvl4pPr marL="0" marR="0" indent="1371600" algn="l" defTabSz="2438400" rtl="0" latinLnBrk="0">
        <a:lnSpc>
          <a:spcPct val="90000"/>
        </a:lnSpc>
        <a:spcBef>
          <a:spcPts val="0"/>
        </a:spcBef>
        <a:spcAft>
          <a:spcPts val="0"/>
        </a:spcAft>
        <a:buClrTx/>
        <a:buSzTx/>
        <a:buFontTx/>
        <a:buNone/>
        <a:defRPr sz="10000" b="1" i="0" u="none" strike="noStrike" cap="none" spc="-200" baseline="0">
          <a:solidFill>
            <a:srgbClr val="000000"/>
          </a:solidFill>
          <a:uFillTx/>
          <a:latin typeface="+mn-lt"/>
          <a:ea typeface="+mn-ea"/>
          <a:cs typeface="+mn-cs"/>
          <a:sym typeface="Helvetica Neue" panose="02000503000000020004"/>
        </a:defRPr>
      </a:lvl4pPr>
      <a:lvl5pPr marL="0" marR="0" indent="1828800" algn="l" defTabSz="2438400" rtl="0" latinLnBrk="0">
        <a:lnSpc>
          <a:spcPct val="90000"/>
        </a:lnSpc>
        <a:spcBef>
          <a:spcPts val="0"/>
        </a:spcBef>
        <a:spcAft>
          <a:spcPts val="0"/>
        </a:spcAft>
        <a:buClrTx/>
        <a:buSzTx/>
        <a:buFontTx/>
        <a:buNone/>
        <a:defRPr sz="10000" b="1" i="0" u="none" strike="noStrike" cap="none" spc="-200" baseline="0">
          <a:solidFill>
            <a:srgbClr val="000000"/>
          </a:solidFill>
          <a:uFillTx/>
          <a:latin typeface="+mn-lt"/>
          <a:ea typeface="+mn-ea"/>
          <a:cs typeface="+mn-cs"/>
          <a:sym typeface="Helvetica Neue" panose="02000503000000020004"/>
        </a:defRPr>
      </a:lvl5pPr>
      <a:lvl6pPr marL="0" marR="0" indent="2286000" algn="l" defTabSz="2438400" rtl="0" latinLnBrk="0">
        <a:lnSpc>
          <a:spcPct val="90000"/>
        </a:lnSpc>
        <a:spcBef>
          <a:spcPts val="0"/>
        </a:spcBef>
        <a:spcAft>
          <a:spcPts val="0"/>
        </a:spcAft>
        <a:buClrTx/>
        <a:buSzTx/>
        <a:buFontTx/>
        <a:buNone/>
        <a:defRPr sz="10000" b="1" i="0" u="none" strike="noStrike" cap="none" spc="-200" baseline="0">
          <a:solidFill>
            <a:srgbClr val="000000"/>
          </a:solidFill>
          <a:uFillTx/>
          <a:latin typeface="+mn-lt"/>
          <a:ea typeface="+mn-ea"/>
          <a:cs typeface="+mn-cs"/>
          <a:sym typeface="Helvetica Neue" panose="02000503000000020004"/>
        </a:defRPr>
      </a:lvl6pPr>
      <a:lvl7pPr marL="0" marR="0" indent="2743200" algn="l" defTabSz="2438400" rtl="0" latinLnBrk="0">
        <a:lnSpc>
          <a:spcPct val="90000"/>
        </a:lnSpc>
        <a:spcBef>
          <a:spcPts val="0"/>
        </a:spcBef>
        <a:spcAft>
          <a:spcPts val="0"/>
        </a:spcAft>
        <a:buClrTx/>
        <a:buSzTx/>
        <a:buFontTx/>
        <a:buNone/>
        <a:defRPr sz="10000" b="1" i="0" u="none" strike="noStrike" cap="none" spc="-200" baseline="0">
          <a:solidFill>
            <a:srgbClr val="000000"/>
          </a:solidFill>
          <a:uFillTx/>
          <a:latin typeface="+mn-lt"/>
          <a:ea typeface="+mn-ea"/>
          <a:cs typeface="+mn-cs"/>
          <a:sym typeface="Helvetica Neue" panose="02000503000000020004"/>
        </a:defRPr>
      </a:lvl7pPr>
      <a:lvl8pPr marL="0" marR="0" indent="3200400" algn="l" defTabSz="2438400" rtl="0" latinLnBrk="0">
        <a:lnSpc>
          <a:spcPct val="90000"/>
        </a:lnSpc>
        <a:spcBef>
          <a:spcPts val="0"/>
        </a:spcBef>
        <a:spcAft>
          <a:spcPts val="0"/>
        </a:spcAft>
        <a:buClrTx/>
        <a:buSzTx/>
        <a:buFontTx/>
        <a:buNone/>
        <a:defRPr sz="10000" b="1" i="0" u="none" strike="noStrike" cap="none" spc="-200" baseline="0">
          <a:solidFill>
            <a:srgbClr val="000000"/>
          </a:solidFill>
          <a:uFillTx/>
          <a:latin typeface="+mn-lt"/>
          <a:ea typeface="+mn-ea"/>
          <a:cs typeface="+mn-cs"/>
          <a:sym typeface="Helvetica Neue" panose="02000503000000020004"/>
        </a:defRPr>
      </a:lvl8pPr>
      <a:lvl9pPr marL="0" marR="0" indent="3657600" algn="l" defTabSz="2438400" rtl="0" latinLnBrk="0">
        <a:lnSpc>
          <a:spcPct val="90000"/>
        </a:lnSpc>
        <a:spcBef>
          <a:spcPts val="0"/>
        </a:spcBef>
        <a:spcAft>
          <a:spcPts val="0"/>
        </a:spcAft>
        <a:buClrTx/>
        <a:buSzTx/>
        <a:buFontTx/>
        <a:buNone/>
        <a:defRPr sz="10000" b="1" i="0" u="none" strike="noStrike" cap="none" spc="-200" baseline="0">
          <a:solidFill>
            <a:srgbClr val="000000"/>
          </a:solidFill>
          <a:uFillTx/>
          <a:latin typeface="+mn-lt"/>
          <a:ea typeface="+mn-ea"/>
          <a:cs typeface="+mn-cs"/>
          <a:sym typeface="Helvetica Neue" panose="02000503000000020004"/>
        </a:defRPr>
      </a:lvl9pPr>
    </p:titleStyle>
    <p:bodyStyle>
      <a:lvl1pPr marL="0" marR="0" indent="0" algn="l" defTabSz="825500" rtl="0" latinLnBrk="0">
        <a:lnSpc>
          <a:spcPct val="100000"/>
        </a:lnSpc>
        <a:spcBef>
          <a:spcPts val="0"/>
        </a:spcBef>
        <a:spcAft>
          <a:spcPts val="0"/>
        </a:spcAft>
        <a:buClrTx/>
        <a:buSzTx/>
        <a:buFontTx/>
        <a:buNone/>
        <a:defRPr sz="6600" b="1" i="0" u="none" strike="noStrike" cap="none" spc="0" baseline="0">
          <a:solidFill>
            <a:srgbClr val="59B0D4"/>
          </a:solidFill>
          <a:uFillTx/>
          <a:latin typeface="+mn-lt"/>
          <a:ea typeface="+mn-ea"/>
          <a:cs typeface="+mn-cs"/>
          <a:sym typeface="Helvetica Neue" panose="02000503000000020004"/>
        </a:defRPr>
      </a:lvl1pPr>
      <a:lvl2pPr marL="0" marR="0" indent="457200" algn="l" defTabSz="825500" rtl="0" latinLnBrk="0">
        <a:lnSpc>
          <a:spcPct val="100000"/>
        </a:lnSpc>
        <a:spcBef>
          <a:spcPts val="0"/>
        </a:spcBef>
        <a:spcAft>
          <a:spcPts val="0"/>
        </a:spcAft>
        <a:buClrTx/>
        <a:buSzTx/>
        <a:buFontTx/>
        <a:buNone/>
        <a:defRPr sz="6600" b="1" i="0" u="none" strike="noStrike" cap="none" spc="0" baseline="0">
          <a:solidFill>
            <a:srgbClr val="59B0D4"/>
          </a:solidFill>
          <a:uFillTx/>
          <a:latin typeface="+mn-lt"/>
          <a:ea typeface="+mn-ea"/>
          <a:cs typeface="+mn-cs"/>
          <a:sym typeface="Helvetica Neue" panose="02000503000000020004"/>
        </a:defRPr>
      </a:lvl2pPr>
      <a:lvl3pPr marL="0" marR="0" indent="914400" algn="l" defTabSz="825500" rtl="0" latinLnBrk="0">
        <a:lnSpc>
          <a:spcPct val="100000"/>
        </a:lnSpc>
        <a:spcBef>
          <a:spcPts val="0"/>
        </a:spcBef>
        <a:spcAft>
          <a:spcPts val="0"/>
        </a:spcAft>
        <a:buClrTx/>
        <a:buSzTx/>
        <a:buFontTx/>
        <a:buNone/>
        <a:defRPr sz="6600" b="1" i="0" u="none" strike="noStrike" cap="none" spc="0" baseline="0">
          <a:solidFill>
            <a:srgbClr val="59B0D4"/>
          </a:solidFill>
          <a:uFillTx/>
          <a:latin typeface="+mn-lt"/>
          <a:ea typeface="+mn-ea"/>
          <a:cs typeface="+mn-cs"/>
          <a:sym typeface="Helvetica Neue" panose="02000503000000020004"/>
        </a:defRPr>
      </a:lvl3pPr>
      <a:lvl4pPr marL="0" marR="0" indent="1371600" algn="l" defTabSz="825500" rtl="0" latinLnBrk="0">
        <a:lnSpc>
          <a:spcPct val="100000"/>
        </a:lnSpc>
        <a:spcBef>
          <a:spcPts val="0"/>
        </a:spcBef>
        <a:spcAft>
          <a:spcPts val="0"/>
        </a:spcAft>
        <a:buClrTx/>
        <a:buSzTx/>
        <a:buFontTx/>
        <a:buNone/>
        <a:defRPr sz="6600" b="1" i="0" u="none" strike="noStrike" cap="none" spc="0" baseline="0">
          <a:solidFill>
            <a:srgbClr val="59B0D4"/>
          </a:solidFill>
          <a:uFillTx/>
          <a:latin typeface="+mn-lt"/>
          <a:ea typeface="+mn-ea"/>
          <a:cs typeface="+mn-cs"/>
          <a:sym typeface="Helvetica Neue" panose="02000503000000020004"/>
        </a:defRPr>
      </a:lvl4pPr>
      <a:lvl5pPr marL="0" marR="0" indent="1828800" algn="l" defTabSz="825500" rtl="0" latinLnBrk="0">
        <a:lnSpc>
          <a:spcPct val="100000"/>
        </a:lnSpc>
        <a:spcBef>
          <a:spcPts val="0"/>
        </a:spcBef>
        <a:spcAft>
          <a:spcPts val="0"/>
        </a:spcAft>
        <a:buClrTx/>
        <a:buSzTx/>
        <a:buFontTx/>
        <a:buNone/>
        <a:defRPr sz="6600" b="1" i="0" u="none" strike="noStrike" cap="none" spc="0" baseline="0">
          <a:solidFill>
            <a:srgbClr val="59B0D4"/>
          </a:solidFill>
          <a:uFillTx/>
          <a:latin typeface="+mn-lt"/>
          <a:ea typeface="+mn-ea"/>
          <a:cs typeface="+mn-cs"/>
          <a:sym typeface="Helvetica Neue" panose="02000503000000020004"/>
        </a:defRPr>
      </a:lvl5pPr>
      <a:lvl6pPr marL="0" marR="0" indent="2286000" algn="l" defTabSz="825500" rtl="0" latinLnBrk="0">
        <a:lnSpc>
          <a:spcPct val="100000"/>
        </a:lnSpc>
        <a:spcBef>
          <a:spcPts val="0"/>
        </a:spcBef>
        <a:spcAft>
          <a:spcPts val="0"/>
        </a:spcAft>
        <a:buClrTx/>
        <a:buSzTx/>
        <a:buFontTx/>
        <a:buNone/>
        <a:defRPr sz="6600" b="1" i="0" u="none" strike="noStrike" cap="none" spc="0" baseline="0">
          <a:solidFill>
            <a:srgbClr val="59B0D4"/>
          </a:solidFill>
          <a:uFillTx/>
          <a:latin typeface="+mn-lt"/>
          <a:ea typeface="+mn-ea"/>
          <a:cs typeface="+mn-cs"/>
          <a:sym typeface="Helvetica Neue" panose="02000503000000020004"/>
        </a:defRPr>
      </a:lvl6pPr>
      <a:lvl7pPr marL="0" marR="0" indent="2743200" algn="l" defTabSz="825500" rtl="0" latinLnBrk="0">
        <a:lnSpc>
          <a:spcPct val="100000"/>
        </a:lnSpc>
        <a:spcBef>
          <a:spcPts val="0"/>
        </a:spcBef>
        <a:spcAft>
          <a:spcPts val="0"/>
        </a:spcAft>
        <a:buClrTx/>
        <a:buSzTx/>
        <a:buFontTx/>
        <a:buNone/>
        <a:defRPr sz="6600" b="1" i="0" u="none" strike="noStrike" cap="none" spc="0" baseline="0">
          <a:solidFill>
            <a:srgbClr val="59B0D4"/>
          </a:solidFill>
          <a:uFillTx/>
          <a:latin typeface="+mn-lt"/>
          <a:ea typeface="+mn-ea"/>
          <a:cs typeface="+mn-cs"/>
          <a:sym typeface="Helvetica Neue" panose="02000503000000020004"/>
        </a:defRPr>
      </a:lvl7pPr>
      <a:lvl8pPr marL="0" marR="0" indent="3200400" algn="l" defTabSz="825500" rtl="0" latinLnBrk="0">
        <a:lnSpc>
          <a:spcPct val="100000"/>
        </a:lnSpc>
        <a:spcBef>
          <a:spcPts val="0"/>
        </a:spcBef>
        <a:spcAft>
          <a:spcPts val="0"/>
        </a:spcAft>
        <a:buClrTx/>
        <a:buSzTx/>
        <a:buFontTx/>
        <a:buNone/>
        <a:defRPr sz="6600" b="1" i="0" u="none" strike="noStrike" cap="none" spc="0" baseline="0">
          <a:solidFill>
            <a:srgbClr val="59B0D4"/>
          </a:solidFill>
          <a:uFillTx/>
          <a:latin typeface="+mn-lt"/>
          <a:ea typeface="+mn-ea"/>
          <a:cs typeface="+mn-cs"/>
          <a:sym typeface="Helvetica Neue" panose="02000503000000020004"/>
        </a:defRPr>
      </a:lvl8pPr>
      <a:lvl9pPr marL="0" marR="0" indent="3657600" algn="l" defTabSz="825500" rtl="0" latinLnBrk="0">
        <a:lnSpc>
          <a:spcPct val="100000"/>
        </a:lnSpc>
        <a:spcBef>
          <a:spcPts val="0"/>
        </a:spcBef>
        <a:spcAft>
          <a:spcPts val="0"/>
        </a:spcAft>
        <a:buClrTx/>
        <a:buSzTx/>
        <a:buFontTx/>
        <a:buNone/>
        <a:defRPr sz="6600" b="1" i="0" u="none" strike="noStrike" cap="none" spc="0" baseline="0">
          <a:solidFill>
            <a:srgbClr val="59B0D4"/>
          </a:solidFill>
          <a:uFillTx/>
          <a:latin typeface="+mn-lt"/>
          <a:ea typeface="+mn-ea"/>
          <a:cs typeface="+mn-cs"/>
          <a:sym typeface="Helvetica Neue" panose="02000503000000020004"/>
        </a:defRPr>
      </a:lvl9pPr>
    </p:bodyStyle>
    <p:otherStyle>
      <a:lvl1pPr marL="0" marR="0" indent="0" algn="ctr" defTabSz="584200" rtl="0" latinLnBrk="0">
        <a:lnSpc>
          <a:spcPct val="100000"/>
        </a:lnSpc>
        <a:spcBef>
          <a:spcPts val="0"/>
        </a:spcBef>
        <a:spcAft>
          <a:spcPts val="0"/>
        </a:spcAft>
        <a:buClrTx/>
        <a:buSzTx/>
        <a:buFontTx/>
        <a:buNone/>
        <a:defRPr sz="1600" b="0" i="0" u="none" strike="noStrike" cap="none" spc="0" baseline="0">
          <a:solidFill>
            <a:schemeClr val="tx1"/>
          </a:solidFill>
          <a:uFillTx/>
          <a:latin typeface="+mn-lt"/>
          <a:ea typeface="+mn-ea"/>
          <a:cs typeface="+mn-cs"/>
          <a:sym typeface="Helvetica Neue" panose="02000503000000020004"/>
        </a:defRPr>
      </a:lvl1pPr>
      <a:lvl2pPr marL="0" marR="0" indent="457200" algn="ctr" defTabSz="584200" rtl="0" latinLnBrk="0">
        <a:lnSpc>
          <a:spcPct val="100000"/>
        </a:lnSpc>
        <a:spcBef>
          <a:spcPts val="0"/>
        </a:spcBef>
        <a:spcAft>
          <a:spcPts val="0"/>
        </a:spcAft>
        <a:buClrTx/>
        <a:buSzTx/>
        <a:buFontTx/>
        <a:buNone/>
        <a:defRPr sz="1600" b="0" i="0" u="none" strike="noStrike" cap="none" spc="0" baseline="0">
          <a:solidFill>
            <a:schemeClr val="tx1"/>
          </a:solidFill>
          <a:uFillTx/>
          <a:latin typeface="+mn-lt"/>
          <a:ea typeface="+mn-ea"/>
          <a:cs typeface="+mn-cs"/>
          <a:sym typeface="Helvetica Neue" panose="02000503000000020004"/>
        </a:defRPr>
      </a:lvl2pPr>
      <a:lvl3pPr marL="0" marR="0" indent="914400" algn="ctr" defTabSz="584200" rtl="0" latinLnBrk="0">
        <a:lnSpc>
          <a:spcPct val="100000"/>
        </a:lnSpc>
        <a:spcBef>
          <a:spcPts val="0"/>
        </a:spcBef>
        <a:spcAft>
          <a:spcPts val="0"/>
        </a:spcAft>
        <a:buClrTx/>
        <a:buSzTx/>
        <a:buFontTx/>
        <a:buNone/>
        <a:defRPr sz="1600" b="0" i="0" u="none" strike="noStrike" cap="none" spc="0" baseline="0">
          <a:solidFill>
            <a:schemeClr val="tx1"/>
          </a:solidFill>
          <a:uFillTx/>
          <a:latin typeface="+mn-lt"/>
          <a:ea typeface="+mn-ea"/>
          <a:cs typeface="+mn-cs"/>
          <a:sym typeface="Helvetica Neue" panose="02000503000000020004"/>
        </a:defRPr>
      </a:lvl3pPr>
      <a:lvl4pPr marL="0" marR="0" indent="1371600" algn="ctr" defTabSz="584200" rtl="0" latinLnBrk="0">
        <a:lnSpc>
          <a:spcPct val="100000"/>
        </a:lnSpc>
        <a:spcBef>
          <a:spcPts val="0"/>
        </a:spcBef>
        <a:spcAft>
          <a:spcPts val="0"/>
        </a:spcAft>
        <a:buClrTx/>
        <a:buSzTx/>
        <a:buFontTx/>
        <a:buNone/>
        <a:defRPr sz="1600" b="0" i="0" u="none" strike="noStrike" cap="none" spc="0" baseline="0">
          <a:solidFill>
            <a:schemeClr val="tx1"/>
          </a:solidFill>
          <a:uFillTx/>
          <a:latin typeface="+mn-lt"/>
          <a:ea typeface="+mn-ea"/>
          <a:cs typeface="+mn-cs"/>
          <a:sym typeface="Helvetica Neue" panose="02000503000000020004"/>
        </a:defRPr>
      </a:lvl4pPr>
      <a:lvl5pPr marL="0" marR="0" indent="1828800" algn="ctr" defTabSz="584200" rtl="0" latinLnBrk="0">
        <a:lnSpc>
          <a:spcPct val="100000"/>
        </a:lnSpc>
        <a:spcBef>
          <a:spcPts val="0"/>
        </a:spcBef>
        <a:spcAft>
          <a:spcPts val="0"/>
        </a:spcAft>
        <a:buClrTx/>
        <a:buSzTx/>
        <a:buFontTx/>
        <a:buNone/>
        <a:defRPr sz="1600" b="0" i="0" u="none" strike="noStrike" cap="none" spc="0" baseline="0">
          <a:solidFill>
            <a:schemeClr val="tx1"/>
          </a:solidFill>
          <a:uFillTx/>
          <a:latin typeface="+mn-lt"/>
          <a:ea typeface="+mn-ea"/>
          <a:cs typeface="+mn-cs"/>
          <a:sym typeface="Helvetica Neue" panose="02000503000000020004"/>
        </a:defRPr>
      </a:lvl5pPr>
      <a:lvl6pPr marL="0" marR="0" indent="2286000" algn="ctr" defTabSz="584200" rtl="0" latinLnBrk="0">
        <a:lnSpc>
          <a:spcPct val="100000"/>
        </a:lnSpc>
        <a:spcBef>
          <a:spcPts val="0"/>
        </a:spcBef>
        <a:spcAft>
          <a:spcPts val="0"/>
        </a:spcAft>
        <a:buClrTx/>
        <a:buSzTx/>
        <a:buFontTx/>
        <a:buNone/>
        <a:defRPr sz="1600" b="0" i="0" u="none" strike="noStrike" cap="none" spc="0" baseline="0">
          <a:solidFill>
            <a:schemeClr val="tx1"/>
          </a:solidFill>
          <a:uFillTx/>
          <a:latin typeface="+mn-lt"/>
          <a:ea typeface="+mn-ea"/>
          <a:cs typeface="+mn-cs"/>
          <a:sym typeface="Helvetica Neue" panose="02000503000000020004"/>
        </a:defRPr>
      </a:lvl6pPr>
      <a:lvl7pPr marL="0" marR="0" indent="2743200" algn="ctr" defTabSz="584200" rtl="0" latinLnBrk="0">
        <a:lnSpc>
          <a:spcPct val="100000"/>
        </a:lnSpc>
        <a:spcBef>
          <a:spcPts val="0"/>
        </a:spcBef>
        <a:spcAft>
          <a:spcPts val="0"/>
        </a:spcAft>
        <a:buClrTx/>
        <a:buSzTx/>
        <a:buFontTx/>
        <a:buNone/>
        <a:defRPr sz="1600" b="0" i="0" u="none" strike="noStrike" cap="none" spc="0" baseline="0">
          <a:solidFill>
            <a:schemeClr val="tx1"/>
          </a:solidFill>
          <a:uFillTx/>
          <a:latin typeface="+mn-lt"/>
          <a:ea typeface="+mn-ea"/>
          <a:cs typeface="+mn-cs"/>
          <a:sym typeface="Helvetica Neue" panose="02000503000000020004"/>
        </a:defRPr>
      </a:lvl7pPr>
      <a:lvl8pPr marL="0" marR="0" indent="3200400" algn="ctr" defTabSz="584200" rtl="0" latinLnBrk="0">
        <a:lnSpc>
          <a:spcPct val="100000"/>
        </a:lnSpc>
        <a:spcBef>
          <a:spcPts val="0"/>
        </a:spcBef>
        <a:spcAft>
          <a:spcPts val="0"/>
        </a:spcAft>
        <a:buClrTx/>
        <a:buSzTx/>
        <a:buFontTx/>
        <a:buNone/>
        <a:defRPr sz="1600" b="0" i="0" u="none" strike="noStrike" cap="none" spc="0" baseline="0">
          <a:solidFill>
            <a:schemeClr val="tx1"/>
          </a:solidFill>
          <a:uFillTx/>
          <a:latin typeface="+mn-lt"/>
          <a:ea typeface="+mn-ea"/>
          <a:cs typeface="+mn-cs"/>
          <a:sym typeface="Helvetica Neue" panose="02000503000000020004"/>
        </a:defRPr>
      </a:lvl8pPr>
      <a:lvl9pPr marL="0" marR="0" indent="3657600" algn="ctr" defTabSz="584200" rtl="0" latinLnBrk="0">
        <a:lnSpc>
          <a:spcPct val="100000"/>
        </a:lnSpc>
        <a:spcBef>
          <a:spcPts val="0"/>
        </a:spcBef>
        <a:spcAft>
          <a:spcPts val="0"/>
        </a:spcAft>
        <a:buClrTx/>
        <a:buSzTx/>
        <a:buFontTx/>
        <a:buNone/>
        <a:defRPr sz="16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tags" Target="../tags/tag24.xml"/><Relationship Id="rId1" Type="http://schemas.openxmlformats.org/officeDocument/2006/relationships/tags" Target="../tags/tag23.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1.xml"/><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tags" Target="../tags/tag26.xml"/><Relationship Id="rId1" Type="http://schemas.openxmlformats.org/officeDocument/2006/relationships/tags" Target="../tags/tag25.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tags" Target="../tags/tag27.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tags" Target="../tags/tag28.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xml"/><Relationship Id="rId7" Type="http://schemas.openxmlformats.org/officeDocument/2006/relationships/image" Target="../media/image37.png"/><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jpe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tags" Target="../tags/tag29.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tags" Target="../tags/tag31.xml"/><Relationship Id="rId1" Type="http://schemas.openxmlformats.org/officeDocument/2006/relationships/tags" Target="../tags/tag30.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tags" Target="../tags/tag32.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tags" Target="../tags/tag33.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tags" Target="../tags/tag34.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56.png"/><Relationship Id="rId1" Type="http://schemas.openxmlformats.org/officeDocument/2006/relationships/tags" Target="../tags/tag35.xml"/></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3.png"/><Relationship Id="rId11" Type="http://schemas.openxmlformats.org/officeDocument/2006/relationships/notesSlide" Target="../notesSlides/notesSlide1.xml"/><Relationship Id="rId10"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57.png"/><Relationship Id="rId1" Type="http://schemas.openxmlformats.org/officeDocument/2006/relationships/tags" Target="../tags/tag3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image" Target="../media/image3.png"/><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image" Target="../media/image58.png"/><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tags" Target="../tags/tag42.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tags" Target="../tags/tag43.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tags" Target="../tags/tag44.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xml"/><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tags" Target="../tags/tag45.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image" Target="../media/image69.png"/><Relationship Id="rId2" Type="http://schemas.openxmlformats.org/officeDocument/2006/relationships/tags" Target="../tags/tag46.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70.png"/><Relationship Id="rId2" Type="http://schemas.openxmlformats.org/officeDocument/2006/relationships/tags" Target="../tags/tag47.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tags" Target="../tags/tag12.xml"/><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3.png"/><Relationship Id="rId11" Type="http://schemas.openxmlformats.org/officeDocument/2006/relationships/slideLayout" Target="../slideLayouts/slideLayout1.xml"/><Relationship Id="rId10" Type="http://schemas.openxmlformats.org/officeDocument/2006/relationships/tags" Target="../tags/tag13.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image" Target="../media/image3.png"/><Relationship Id="rId1" Type="http://schemas.openxmlformats.org/officeDocument/2006/relationships/image" Target="../media/image2.jpe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tags" Target="../tags/tag50.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tags" Target="../tags/tag51.xml"/><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tags" Target="../tags/tag52.xml"/><Relationship Id="rId2" Type="http://schemas.openxmlformats.org/officeDocument/2006/relationships/image" Target="../media/image3.png"/><Relationship Id="rId1" Type="http://schemas.openxmlformats.org/officeDocument/2006/relationships/image" Target="../media/image2.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tags" Target="../tags/tag53.xml"/><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image" Target="../media/image3.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tags" Target="../tags/tag18.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tags" Target="../tags/tag19.xml"/><Relationship Id="rId10" Type="http://schemas.openxmlformats.org/officeDocument/2006/relationships/notesSlide" Target="../notesSlides/notesSlide5.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tags" Target="../tags/tag20.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image" Target="../media/image3.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5741718255118_.pic_hd"/>
          <p:cNvPicPr>
            <a:picLocks noChangeAspect="1"/>
          </p:cNvPicPr>
          <p:nvPr/>
        </p:nvPicPr>
        <p:blipFill>
          <a:blip r:embed="rId1"/>
          <a:stretch>
            <a:fillRect/>
          </a:stretch>
        </p:blipFill>
        <p:spPr>
          <a:xfrm>
            <a:off x="-48895" y="-10160"/>
            <a:ext cx="24468455" cy="13764895"/>
          </a:xfrm>
          <a:prstGeom prst="rect">
            <a:avLst/>
          </a:prstGeom>
        </p:spPr>
      </p:pic>
      <p:sp>
        <p:nvSpPr>
          <p:cNvPr id="2" name="参赛队伍名称"/>
          <p:cNvSpPr txBox="1"/>
          <p:nvPr>
            <p:custDataLst>
              <p:tags r:id="rId2"/>
            </p:custDataLst>
          </p:nvPr>
        </p:nvSpPr>
        <p:spPr>
          <a:xfrm>
            <a:off x="1750695" y="9234805"/>
            <a:ext cx="11163300" cy="2186940"/>
          </a:xfrm>
          <a:prstGeom prst="rect">
            <a:avLst/>
          </a:prstGeom>
          <a:ln w="3175">
            <a:miter lim="400000"/>
          </a:ln>
        </p:spPr>
        <p:txBody>
          <a:bodyPr lIns="10837" tIns="10837" rIns="10837" bIns="10837">
            <a:normAutofit/>
          </a:bodyPr>
          <a:lstStyle>
            <a:lvl1pPr marL="0" marR="0" indent="0" algn="l" defTabSz="825500" rtl="0" latinLnBrk="0">
              <a:lnSpc>
                <a:spcPct val="100000"/>
              </a:lnSpc>
              <a:spcBef>
                <a:spcPts val="0"/>
              </a:spcBef>
              <a:spcAft>
                <a:spcPts val="0"/>
              </a:spcAft>
              <a:buClrTx/>
              <a:buSzTx/>
              <a:buFontTx/>
              <a:buNone/>
              <a:defRPr sz="6600" b="1" i="0" u="none" strike="noStrike" cap="none" spc="0" baseline="0">
                <a:solidFill>
                  <a:srgbClr val="59B0D4"/>
                </a:solidFill>
                <a:uFillTx/>
                <a:latin typeface="+mn-lt"/>
                <a:ea typeface="+mn-ea"/>
                <a:cs typeface="+mn-cs"/>
                <a:sym typeface="Helvetica Neue" panose="02000503000000020004"/>
              </a:defRPr>
            </a:lvl1pPr>
            <a:lvl2pPr marL="0" marR="0" indent="457200" algn="l" defTabSz="825500" rtl="0" latinLnBrk="0">
              <a:lnSpc>
                <a:spcPct val="100000"/>
              </a:lnSpc>
              <a:spcBef>
                <a:spcPts val="0"/>
              </a:spcBef>
              <a:spcAft>
                <a:spcPts val="0"/>
              </a:spcAft>
              <a:buClrTx/>
              <a:buSzTx/>
              <a:buFontTx/>
              <a:buNone/>
              <a:defRPr sz="6600" b="1" i="0" u="none" strike="noStrike" cap="none" spc="0" baseline="0">
                <a:solidFill>
                  <a:srgbClr val="59B0D4"/>
                </a:solidFill>
                <a:uFillTx/>
                <a:latin typeface="+mn-lt"/>
                <a:ea typeface="+mn-ea"/>
                <a:cs typeface="+mn-cs"/>
                <a:sym typeface="Helvetica Neue" panose="02000503000000020004"/>
              </a:defRPr>
            </a:lvl2pPr>
            <a:lvl3pPr marL="0" marR="0" indent="914400" algn="l" defTabSz="825500" rtl="0" latinLnBrk="0">
              <a:lnSpc>
                <a:spcPct val="100000"/>
              </a:lnSpc>
              <a:spcBef>
                <a:spcPts val="0"/>
              </a:spcBef>
              <a:spcAft>
                <a:spcPts val="0"/>
              </a:spcAft>
              <a:buClrTx/>
              <a:buSzTx/>
              <a:buFontTx/>
              <a:buNone/>
              <a:defRPr sz="6600" b="1" i="0" u="none" strike="noStrike" cap="none" spc="0" baseline="0">
                <a:solidFill>
                  <a:srgbClr val="59B0D4"/>
                </a:solidFill>
                <a:uFillTx/>
                <a:latin typeface="+mn-lt"/>
                <a:ea typeface="+mn-ea"/>
                <a:cs typeface="+mn-cs"/>
                <a:sym typeface="Helvetica Neue" panose="02000503000000020004"/>
              </a:defRPr>
            </a:lvl3pPr>
            <a:lvl4pPr marL="0" marR="0" indent="1371600" algn="l" defTabSz="825500" rtl="0" latinLnBrk="0">
              <a:lnSpc>
                <a:spcPct val="100000"/>
              </a:lnSpc>
              <a:spcBef>
                <a:spcPts val="0"/>
              </a:spcBef>
              <a:spcAft>
                <a:spcPts val="0"/>
              </a:spcAft>
              <a:buClrTx/>
              <a:buSzTx/>
              <a:buFontTx/>
              <a:buNone/>
              <a:defRPr sz="6600" b="1" i="0" u="none" strike="noStrike" cap="none" spc="0" baseline="0">
                <a:solidFill>
                  <a:srgbClr val="59B0D4"/>
                </a:solidFill>
                <a:uFillTx/>
                <a:latin typeface="+mn-lt"/>
                <a:ea typeface="+mn-ea"/>
                <a:cs typeface="+mn-cs"/>
                <a:sym typeface="Helvetica Neue" panose="02000503000000020004"/>
              </a:defRPr>
            </a:lvl4pPr>
            <a:lvl5pPr marL="0" marR="0" indent="1828800" algn="l" defTabSz="825500" rtl="0" latinLnBrk="0">
              <a:lnSpc>
                <a:spcPct val="100000"/>
              </a:lnSpc>
              <a:spcBef>
                <a:spcPts val="0"/>
              </a:spcBef>
              <a:spcAft>
                <a:spcPts val="0"/>
              </a:spcAft>
              <a:buClrTx/>
              <a:buSzTx/>
              <a:buFontTx/>
              <a:buNone/>
              <a:defRPr sz="6600" b="1" i="0" u="none" strike="noStrike" cap="none" spc="0" baseline="0">
                <a:solidFill>
                  <a:srgbClr val="59B0D4"/>
                </a:solidFill>
                <a:uFillTx/>
                <a:latin typeface="+mn-lt"/>
                <a:ea typeface="+mn-ea"/>
                <a:cs typeface="+mn-cs"/>
                <a:sym typeface="Helvetica Neue" panose="02000503000000020004"/>
              </a:defRPr>
            </a:lvl5pPr>
            <a:lvl6pPr marL="0" marR="0" indent="2286000" algn="l" defTabSz="825500" rtl="0" latinLnBrk="0">
              <a:lnSpc>
                <a:spcPct val="100000"/>
              </a:lnSpc>
              <a:spcBef>
                <a:spcPts val="0"/>
              </a:spcBef>
              <a:spcAft>
                <a:spcPts val="0"/>
              </a:spcAft>
              <a:buClrTx/>
              <a:buSzTx/>
              <a:buFontTx/>
              <a:buNone/>
              <a:defRPr sz="6600" b="1" i="0" u="none" strike="noStrike" cap="none" spc="0" baseline="0">
                <a:solidFill>
                  <a:srgbClr val="59B0D4"/>
                </a:solidFill>
                <a:uFillTx/>
                <a:latin typeface="+mn-lt"/>
                <a:ea typeface="+mn-ea"/>
                <a:cs typeface="+mn-cs"/>
                <a:sym typeface="Helvetica Neue" panose="02000503000000020004"/>
              </a:defRPr>
            </a:lvl6pPr>
            <a:lvl7pPr marL="0" marR="0" indent="2743200" algn="l" defTabSz="825500" rtl="0" latinLnBrk="0">
              <a:lnSpc>
                <a:spcPct val="100000"/>
              </a:lnSpc>
              <a:spcBef>
                <a:spcPts val="0"/>
              </a:spcBef>
              <a:spcAft>
                <a:spcPts val="0"/>
              </a:spcAft>
              <a:buClrTx/>
              <a:buSzTx/>
              <a:buFontTx/>
              <a:buNone/>
              <a:defRPr sz="6600" b="1" i="0" u="none" strike="noStrike" cap="none" spc="0" baseline="0">
                <a:solidFill>
                  <a:srgbClr val="59B0D4"/>
                </a:solidFill>
                <a:uFillTx/>
                <a:latin typeface="+mn-lt"/>
                <a:ea typeface="+mn-ea"/>
                <a:cs typeface="+mn-cs"/>
                <a:sym typeface="Helvetica Neue" panose="02000503000000020004"/>
              </a:defRPr>
            </a:lvl7pPr>
            <a:lvl8pPr marL="0" marR="0" indent="3200400" algn="l" defTabSz="825500" rtl="0" latinLnBrk="0">
              <a:lnSpc>
                <a:spcPct val="100000"/>
              </a:lnSpc>
              <a:spcBef>
                <a:spcPts val="0"/>
              </a:spcBef>
              <a:spcAft>
                <a:spcPts val="0"/>
              </a:spcAft>
              <a:buClrTx/>
              <a:buSzTx/>
              <a:buFontTx/>
              <a:buNone/>
              <a:defRPr sz="6600" b="1" i="0" u="none" strike="noStrike" cap="none" spc="0" baseline="0">
                <a:solidFill>
                  <a:srgbClr val="59B0D4"/>
                </a:solidFill>
                <a:uFillTx/>
                <a:latin typeface="+mn-lt"/>
                <a:ea typeface="+mn-ea"/>
                <a:cs typeface="+mn-cs"/>
                <a:sym typeface="Helvetica Neue" panose="02000503000000020004"/>
              </a:defRPr>
            </a:lvl8pPr>
            <a:lvl9pPr marL="0" marR="0" indent="3657600" algn="l" defTabSz="825500" rtl="0" latinLnBrk="0">
              <a:lnSpc>
                <a:spcPct val="100000"/>
              </a:lnSpc>
              <a:spcBef>
                <a:spcPts val="0"/>
              </a:spcBef>
              <a:spcAft>
                <a:spcPts val="0"/>
              </a:spcAft>
              <a:buClrTx/>
              <a:buSzTx/>
              <a:buFontTx/>
              <a:buNone/>
              <a:defRPr sz="6600" b="1" i="0" u="none" strike="noStrike" cap="none" spc="0" baseline="0">
                <a:solidFill>
                  <a:srgbClr val="59B0D4"/>
                </a:solidFill>
                <a:uFillTx/>
                <a:latin typeface="+mn-lt"/>
                <a:ea typeface="+mn-ea"/>
                <a:cs typeface="+mn-cs"/>
                <a:sym typeface="Helvetica Neue" panose="02000503000000020004"/>
              </a:defRPr>
            </a:lvl9pPr>
          </a:lstStyle>
          <a:p>
            <a:r>
              <a:rPr lang="zh-CN" sz="4400">
                <a:solidFill>
                  <a:schemeClr val="bg1"/>
                </a:solidFill>
                <a:latin typeface="微软雅黑" panose="020B0503020204020204" charset="-122"/>
                <a:ea typeface="微软雅黑" panose="020B0503020204020204" charset="-122"/>
                <a:cs typeface="微软雅黑" panose="020B0503020204020204" charset="-122"/>
              </a:rPr>
              <a:t>赛道一：无人机视角下的双光目标检测</a:t>
            </a:r>
            <a:endParaRPr lang="zh-CN" sz="4400">
              <a:solidFill>
                <a:schemeClr val="bg1"/>
              </a:solidFill>
              <a:latin typeface="微软雅黑" panose="020B0503020204020204" charset="-122"/>
              <a:ea typeface="微软雅黑" panose="020B0503020204020204" charset="-122"/>
              <a:cs typeface="微软雅黑" panose="020B0503020204020204" charset="-122"/>
            </a:endParaRPr>
          </a:p>
          <a:p>
            <a:endParaRPr lang="zh-CN" sz="4400">
              <a:solidFill>
                <a:schemeClr val="bg1"/>
              </a:solidFill>
              <a:latin typeface="微软雅黑" panose="020B0503020204020204" charset="-122"/>
              <a:ea typeface="微软雅黑" panose="020B0503020204020204" charset="-122"/>
              <a:cs typeface="微软雅黑" panose="020B0503020204020204" charset="-122"/>
            </a:endParaRPr>
          </a:p>
          <a:p>
            <a:r>
              <a:rPr lang="zh-CN" sz="4400">
                <a:solidFill>
                  <a:schemeClr val="bg1"/>
                </a:solidFill>
                <a:latin typeface="微软雅黑" panose="020B0503020204020204" charset="-122"/>
                <a:ea typeface="微软雅黑" panose="020B0503020204020204" charset="-122"/>
                <a:cs typeface="微软雅黑" panose="020B0503020204020204" charset="-122"/>
              </a:rPr>
              <a:t>队伍名称：羊了个羊</a:t>
            </a:r>
            <a:endParaRPr sz="4400">
              <a:solidFill>
                <a:schemeClr val="bg1"/>
              </a:solidFill>
            </a:endParaRPr>
          </a:p>
          <a:p>
            <a:endParaRPr>
              <a:solidFill>
                <a:schemeClr val="bg1"/>
              </a:solidFill>
              <a:latin typeface="微软雅黑" panose="020B0503020204020204" charset="-122"/>
              <a:ea typeface="微软雅黑" panose="020B0503020204020204" charset="-122"/>
            </a:endParaRPr>
          </a:p>
          <a:p/>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矩形"/>
          <p:cNvSpPr/>
          <p:nvPr/>
        </p:nvSpPr>
        <p:spPr>
          <a:xfrm>
            <a:off x="-4299" y="11018722"/>
            <a:ext cx="24392598" cy="275727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168" name="圆形"/>
          <p:cNvSpPr/>
          <p:nvPr/>
        </p:nvSpPr>
        <p:spPr>
          <a:xfrm>
            <a:off x="1246749" y="2249616"/>
            <a:ext cx="435632" cy="435632"/>
          </a:xfrm>
          <a:prstGeom prst="ellipse">
            <a:avLst/>
          </a:prstGeom>
          <a:solidFill>
            <a:srgbClr val="00EBFF"/>
          </a:solidFill>
          <a:ln w="3175">
            <a:miter lim="400000"/>
          </a:ln>
        </p:spPr>
        <p:txBody>
          <a:bodyPr lIns="10837" tIns="10837" rIns="10837" bIns="10837" anchor="ctr"/>
          <a:lstStyle/>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3" name="文本框 2"/>
          <p:cNvSpPr txBox="1"/>
          <p:nvPr>
            <p:custDataLst>
              <p:tags r:id="rId1"/>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10" name="可输入章节说明文字信息"/>
          <p:cNvSpPr txBox="1"/>
          <p:nvPr>
            <p:custDataLst>
              <p:tags r:id="rId2"/>
            </p:custDataLst>
          </p:nvPr>
        </p:nvSpPr>
        <p:spPr>
          <a:xfrm>
            <a:off x="814705" y="593725"/>
            <a:ext cx="8993505" cy="892175"/>
          </a:xfrm>
          <a:prstGeom prst="rect">
            <a:avLst/>
          </a:prstGeom>
          <a:ln w="3175">
            <a:miter lim="400000"/>
          </a:ln>
        </p:spPr>
        <p:txBody>
          <a:bodyPr lIns="10837" tIns="10837" rIns="10837" bIns="10837">
            <a:noAutofit/>
          </a:bodyPr>
          <a:lstStyle>
            <a:lvl1pPr defTabSz="726440">
              <a:defRPr sz="4750"/>
            </a:lvl1pPr>
          </a:lstStyle>
          <a:p>
            <a:r>
              <a:rPr lang="zh-CN" sz="5400" b="1">
                <a:solidFill>
                  <a:schemeClr val="bg2">
                    <a:lumMod val="10000"/>
                  </a:schemeClr>
                </a:solidFill>
                <a:latin typeface="微软雅黑" panose="020B0503020204020204" charset="-122"/>
                <a:ea typeface="微软雅黑" panose="020B0503020204020204" charset="-122"/>
              </a:rPr>
              <a:t>三</a:t>
            </a:r>
            <a:r>
              <a:rPr sz="5400" b="1">
                <a:solidFill>
                  <a:schemeClr val="bg2">
                    <a:lumMod val="10000"/>
                  </a:schemeClr>
                </a:solidFill>
                <a:latin typeface="微软雅黑" panose="020B0503020204020204" charset="-122"/>
                <a:ea typeface="微软雅黑" panose="020B0503020204020204" charset="-122"/>
              </a:rPr>
              <a:t>、解决方案及创新点</a:t>
            </a:r>
            <a:endParaRPr sz="5400" b="1">
              <a:solidFill>
                <a:schemeClr val="bg2">
                  <a:lumMod val="10000"/>
                </a:schemeClr>
              </a:solidFill>
              <a:latin typeface="微软雅黑" panose="020B0503020204020204" charset="-122"/>
              <a:ea typeface="微软雅黑" panose="020B0503020204020204" charset="-122"/>
            </a:endParaRPr>
          </a:p>
        </p:txBody>
      </p:sp>
      <p:sp>
        <p:nvSpPr>
          <p:cNvPr id="22" name="文本框 21"/>
          <p:cNvSpPr txBox="1"/>
          <p:nvPr/>
        </p:nvSpPr>
        <p:spPr>
          <a:xfrm>
            <a:off x="1895475" y="1961515"/>
            <a:ext cx="15987395"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基准模型：</a:t>
            </a:r>
            <a:r>
              <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CO-DINO-Swin-L</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object365+COCO pretrain</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24" name="图片 23"/>
          <p:cNvPicPr>
            <a:picLocks noChangeAspect="1"/>
          </p:cNvPicPr>
          <p:nvPr/>
        </p:nvPicPr>
        <p:blipFill>
          <a:blip r:embed="rId3"/>
          <a:stretch>
            <a:fillRect/>
          </a:stretch>
        </p:blipFill>
        <p:spPr>
          <a:xfrm>
            <a:off x="2975610" y="3617595"/>
            <a:ext cx="17218025" cy="10055225"/>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矩形"/>
          <p:cNvSpPr/>
          <p:nvPr/>
        </p:nvSpPr>
        <p:spPr>
          <a:xfrm>
            <a:off x="-4299" y="11018722"/>
            <a:ext cx="24392598" cy="275727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168" name="圆形"/>
          <p:cNvSpPr/>
          <p:nvPr/>
        </p:nvSpPr>
        <p:spPr>
          <a:xfrm>
            <a:off x="1030849" y="1961326"/>
            <a:ext cx="435632" cy="435632"/>
          </a:xfrm>
          <a:prstGeom prst="ellipse">
            <a:avLst/>
          </a:prstGeom>
          <a:solidFill>
            <a:srgbClr val="00EBFF"/>
          </a:solidFill>
          <a:ln w="3175">
            <a:miter lim="400000"/>
          </a:ln>
        </p:spPr>
        <p:txBody>
          <a:bodyPr lIns="10837" tIns="10837" rIns="10837" bIns="10837" anchor="ctr"/>
          <a:lstStyle/>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3" name="文本框 2"/>
          <p:cNvSpPr txBox="1"/>
          <p:nvPr>
            <p:custDataLst>
              <p:tags r:id="rId1"/>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10" name="可输入章节说明文字信息"/>
          <p:cNvSpPr txBox="1"/>
          <p:nvPr>
            <p:custDataLst>
              <p:tags r:id="rId2"/>
            </p:custDataLst>
          </p:nvPr>
        </p:nvSpPr>
        <p:spPr>
          <a:xfrm>
            <a:off x="814705" y="593725"/>
            <a:ext cx="8993505" cy="892175"/>
          </a:xfrm>
          <a:prstGeom prst="rect">
            <a:avLst/>
          </a:prstGeom>
          <a:ln w="3175">
            <a:miter lim="400000"/>
          </a:ln>
        </p:spPr>
        <p:txBody>
          <a:bodyPr lIns="10837" tIns="10837" rIns="10837" bIns="10837">
            <a:noAutofit/>
          </a:bodyPr>
          <a:lstStyle>
            <a:lvl1pPr defTabSz="726440">
              <a:defRPr sz="4750"/>
            </a:lvl1pPr>
          </a:lstStyle>
          <a:p>
            <a:r>
              <a:rPr lang="zh-CN" sz="5400" b="1">
                <a:solidFill>
                  <a:schemeClr val="bg2">
                    <a:lumMod val="10000"/>
                  </a:schemeClr>
                </a:solidFill>
                <a:latin typeface="微软雅黑" panose="020B0503020204020204" charset="-122"/>
                <a:ea typeface="微软雅黑" panose="020B0503020204020204" charset="-122"/>
              </a:rPr>
              <a:t>三</a:t>
            </a:r>
            <a:r>
              <a:rPr sz="5400" b="1">
                <a:solidFill>
                  <a:schemeClr val="bg2">
                    <a:lumMod val="10000"/>
                  </a:schemeClr>
                </a:solidFill>
                <a:latin typeface="微软雅黑" panose="020B0503020204020204" charset="-122"/>
                <a:ea typeface="微软雅黑" panose="020B0503020204020204" charset="-122"/>
              </a:rPr>
              <a:t>、解决方案及创新点</a:t>
            </a:r>
            <a:endParaRPr sz="5400" b="1">
              <a:solidFill>
                <a:schemeClr val="bg2">
                  <a:lumMod val="10000"/>
                </a:schemeClr>
              </a:solidFill>
              <a:latin typeface="微软雅黑" panose="020B0503020204020204" charset="-122"/>
              <a:ea typeface="微软雅黑" panose="020B0503020204020204" charset="-122"/>
            </a:endParaRPr>
          </a:p>
        </p:txBody>
      </p:sp>
      <p:sp>
        <p:nvSpPr>
          <p:cNvPr id="22" name="文本框 21"/>
          <p:cNvSpPr txBox="1"/>
          <p:nvPr/>
        </p:nvSpPr>
        <p:spPr>
          <a:xfrm>
            <a:off x="1751330" y="1673225"/>
            <a:ext cx="12192000"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数据不对齐</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现象</a:t>
            </a: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grpSp>
        <p:nvGrpSpPr>
          <p:cNvPr id="11" name="组合 10"/>
          <p:cNvGrpSpPr/>
          <p:nvPr/>
        </p:nvGrpSpPr>
        <p:grpSpPr>
          <a:xfrm>
            <a:off x="2109470" y="2969260"/>
            <a:ext cx="10636885" cy="3901440"/>
            <a:chOff x="16933" y="3089"/>
            <a:chExt cx="16751" cy="6144"/>
          </a:xfrm>
        </p:grpSpPr>
        <p:pic>
          <p:nvPicPr>
            <p:cNvPr id="2" name="图片 1" descr="00004"/>
            <p:cNvPicPr>
              <a:picLocks noChangeAspect="1"/>
            </p:cNvPicPr>
            <p:nvPr/>
          </p:nvPicPr>
          <p:blipFill>
            <a:blip r:embed="rId3"/>
            <a:stretch>
              <a:fillRect/>
            </a:stretch>
          </p:blipFill>
          <p:spPr>
            <a:xfrm>
              <a:off x="16933" y="3089"/>
              <a:ext cx="7680" cy="6144"/>
            </a:xfrm>
            <a:prstGeom prst="rect">
              <a:avLst/>
            </a:prstGeom>
          </p:spPr>
        </p:pic>
        <p:pic>
          <p:nvPicPr>
            <p:cNvPr id="4" name="图片 3" descr="00004"/>
            <p:cNvPicPr>
              <a:picLocks noChangeAspect="1"/>
            </p:cNvPicPr>
            <p:nvPr/>
          </p:nvPicPr>
          <p:blipFill>
            <a:blip r:embed="rId4"/>
            <a:stretch>
              <a:fillRect/>
            </a:stretch>
          </p:blipFill>
          <p:spPr>
            <a:xfrm>
              <a:off x="26004" y="3089"/>
              <a:ext cx="7680" cy="6144"/>
            </a:xfrm>
            <a:prstGeom prst="rect">
              <a:avLst/>
            </a:prstGeom>
          </p:spPr>
        </p:pic>
        <p:cxnSp>
          <p:nvCxnSpPr>
            <p:cNvPr id="5" name="直接连接符 4"/>
            <p:cNvCxnSpPr/>
            <p:nvPr/>
          </p:nvCxnSpPr>
          <p:spPr>
            <a:xfrm>
              <a:off x="18623" y="6912"/>
              <a:ext cx="8629" cy="486"/>
            </a:xfrm>
            <a:prstGeom prst="line">
              <a:avLst/>
            </a:prstGeom>
            <a:noFill/>
            <a:ln w="25400" cap="flat">
              <a:solidFill>
                <a:schemeClr val="accent5">
                  <a:lumMod val="50000"/>
                </a:schemeClr>
              </a:solidFill>
              <a:prstDash val="solid"/>
              <a:miter lim="400000"/>
            </a:ln>
          </p:spPr>
          <p:style>
            <a:lnRef idx="0">
              <a:srgbClr val="FFFFFF"/>
            </a:lnRef>
            <a:fillRef idx="0">
              <a:srgbClr val="FFFFFF"/>
            </a:fillRef>
            <a:effectRef idx="0">
              <a:srgbClr val="FFFFFF"/>
            </a:effectRef>
            <a:fontRef idx="none"/>
          </p:style>
        </p:cxnSp>
        <p:cxnSp>
          <p:nvCxnSpPr>
            <p:cNvPr id="6" name="直接连接符 5"/>
            <p:cNvCxnSpPr/>
            <p:nvPr/>
          </p:nvCxnSpPr>
          <p:spPr>
            <a:xfrm flipV="1">
              <a:off x="18832" y="5470"/>
              <a:ext cx="9327" cy="278"/>
            </a:xfrm>
            <a:prstGeom prst="line">
              <a:avLst/>
            </a:prstGeom>
            <a:noFill/>
            <a:ln w="25400" cap="flat">
              <a:solidFill>
                <a:schemeClr val="accent5">
                  <a:lumMod val="50000"/>
                </a:schemeClr>
              </a:solidFill>
              <a:prstDash val="solid"/>
              <a:miter lim="400000"/>
            </a:ln>
          </p:spPr>
          <p:style>
            <a:lnRef idx="0">
              <a:srgbClr val="FFFFFF"/>
            </a:lnRef>
            <a:fillRef idx="0">
              <a:srgbClr val="FFFFFF"/>
            </a:fillRef>
            <a:effectRef idx="0">
              <a:srgbClr val="FFFFFF"/>
            </a:effectRef>
            <a:fontRef idx="none"/>
          </p:style>
        </p:cxnSp>
        <p:cxnSp>
          <p:nvCxnSpPr>
            <p:cNvPr id="7" name="直接连接符 6"/>
            <p:cNvCxnSpPr/>
            <p:nvPr/>
          </p:nvCxnSpPr>
          <p:spPr>
            <a:xfrm flipV="1">
              <a:off x="18064" y="3202"/>
              <a:ext cx="9188" cy="102"/>
            </a:xfrm>
            <a:prstGeom prst="line">
              <a:avLst/>
            </a:prstGeom>
            <a:noFill/>
            <a:ln w="25400" cap="flat">
              <a:solidFill>
                <a:schemeClr val="accent3">
                  <a:lumMod val="50000"/>
                </a:schemeClr>
              </a:solidFill>
              <a:prstDash val="solid"/>
              <a:miter lim="400000"/>
            </a:ln>
          </p:spPr>
          <p:style>
            <a:lnRef idx="0">
              <a:srgbClr val="FFFFFF"/>
            </a:lnRef>
            <a:fillRef idx="0">
              <a:srgbClr val="FFFFFF"/>
            </a:fillRef>
            <a:effectRef idx="0">
              <a:srgbClr val="FFFFFF"/>
            </a:effectRef>
            <a:fontRef idx="none"/>
          </p:style>
        </p:cxnSp>
        <p:cxnSp>
          <p:nvCxnSpPr>
            <p:cNvPr id="8" name="直接连接符 7"/>
            <p:cNvCxnSpPr/>
            <p:nvPr/>
          </p:nvCxnSpPr>
          <p:spPr>
            <a:xfrm>
              <a:off x="23720" y="7703"/>
              <a:ext cx="9542" cy="148"/>
            </a:xfrm>
            <a:prstGeom prst="line">
              <a:avLst/>
            </a:prstGeom>
            <a:noFill/>
            <a:ln w="25400" cap="flat">
              <a:solidFill>
                <a:schemeClr val="accent5">
                  <a:lumMod val="50000"/>
                </a:schemeClr>
              </a:solidFill>
              <a:prstDash val="solid"/>
              <a:miter lim="400000"/>
            </a:ln>
          </p:spPr>
          <p:style>
            <a:lnRef idx="0">
              <a:srgbClr val="FFFFFF"/>
            </a:lnRef>
            <a:fillRef idx="0">
              <a:srgbClr val="FFFFFF"/>
            </a:fillRef>
            <a:effectRef idx="0">
              <a:srgbClr val="FFFFFF"/>
            </a:effectRef>
            <a:fontRef idx="none"/>
          </p:style>
        </p:cxnSp>
        <p:cxnSp>
          <p:nvCxnSpPr>
            <p:cNvPr id="9" name="直接连接符 8"/>
            <p:cNvCxnSpPr/>
            <p:nvPr/>
          </p:nvCxnSpPr>
          <p:spPr>
            <a:xfrm>
              <a:off x="22021" y="6470"/>
              <a:ext cx="9313" cy="20"/>
            </a:xfrm>
            <a:prstGeom prst="line">
              <a:avLst/>
            </a:prstGeom>
            <a:noFill/>
            <a:ln w="25400" cap="flat">
              <a:solidFill>
                <a:schemeClr val="accent3">
                  <a:lumMod val="50000"/>
                </a:schemeClr>
              </a:solidFill>
              <a:prstDash val="solid"/>
              <a:miter lim="400000"/>
            </a:ln>
          </p:spPr>
          <p:style>
            <a:lnRef idx="0">
              <a:srgbClr val="FFFFFF"/>
            </a:lnRef>
            <a:fillRef idx="0">
              <a:srgbClr val="FFFFFF"/>
            </a:fillRef>
            <a:effectRef idx="0">
              <a:srgbClr val="FFFFFF"/>
            </a:effectRef>
            <a:fontRef idx="none"/>
          </p:style>
        </p:cxnSp>
      </p:grpSp>
      <p:sp>
        <p:nvSpPr>
          <p:cNvPr id="12" name="文本框 11"/>
          <p:cNvSpPr txBox="1"/>
          <p:nvPr/>
        </p:nvSpPr>
        <p:spPr>
          <a:xfrm>
            <a:off x="14712315" y="1673225"/>
            <a:ext cx="3482340"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离线</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配准</a:t>
            </a: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3" name="圆形"/>
          <p:cNvSpPr/>
          <p:nvPr/>
        </p:nvSpPr>
        <p:spPr>
          <a:xfrm>
            <a:off x="13920714" y="1970216"/>
            <a:ext cx="435632" cy="435632"/>
          </a:xfrm>
          <a:prstGeom prst="ellipse">
            <a:avLst/>
          </a:prstGeom>
          <a:solidFill>
            <a:srgbClr val="00EBFF"/>
          </a:solidFill>
          <a:ln w="3175">
            <a:miter lim="400000"/>
          </a:ln>
        </p:spPr>
        <p:txBody>
          <a:bodyPr lIns="10837" tIns="10837" rIns="10837" bIns="10837" anchor="ctr"/>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14" name="文本框 13"/>
          <p:cNvSpPr txBox="1"/>
          <p:nvPr/>
        </p:nvSpPr>
        <p:spPr>
          <a:xfrm>
            <a:off x="13942695" y="3041015"/>
            <a:ext cx="10163175" cy="394525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弹性配准</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&amp;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特征点</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配准</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LoFTR</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[1] </a:t>
            </a: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先验知识：白昼图像，配准模型平均截断置信度</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&gt;0.5</a:t>
            </a: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通过匹配点组成的控制点组合进行基于薄板样条变换（Thin Plate Spline，TPS）的弹性变换</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5" name="文本框 14"/>
          <p:cNvSpPr txBox="1"/>
          <p:nvPr/>
        </p:nvSpPr>
        <p:spPr>
          <a:xfrm>
            <a:off x="742950" y="13050203"/>
            <a:ext cx="11179810" cy="36004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tx1">
                    <a:lumMod val="50000"/>
                  </a:schemeClr>
                </a:solidFill>
                <a:effectLst/>
                <a:uFillTx/>
                <a:latin typeface="+mn-lt"/>
                <a:ea typeface="+mn-ea"/>
                <a:cs typeface="+mn-cs"/>
                <a:sym typeface="Helvetica Neue" panose="02000503000000020004"/>
              </a:rPr>
              <a:t>[1] </a:t>
            </a:r>
            <a:r>
              <a:rPr kumimoji="0" lang="zh-CN" altLang="en-US" sz="2200" b="0" i="0" u="none" strike="noStrike" cap="none" spc="0" normalizeH="0" baseline="0">
                <a:ln>
                  <a:noFill/>
                </a:ln>
                <a:solidFill>
                  <a:schemeClr val="tx1">
                    <a:lumMod val="50000"/>
                  </a:schemeClr>
                </a:solidFill>
                <a:effectLst/>
                <a:uFillTx/>
                <a:latin typeface="+mn-lt"/>
                <a:ea typeface="+mn-ea"/>
                <a:cs typeface="+mn-cs"/>
                <a:sym typeface="Helvetica Neue" panose="02000503000000020004"/>
              </a:rPr>
              <a:t>LoFTR: Detector-Free Local Feature Matching with Transformers，</a:t>
            </a:r>
            <a:r>
              <a:rPr kumimoji="0" lang="en-US" altLang="zh-CN" sz="2200" b="0" i="0" u="none" strike="noStrike" cap="none" spc="0" normalizeH="0" baseline="0">
                <a:ln>
                  <a:noFill/>
                </a:ln>
                <a:solidFill>
                  <a:schemeClr val="tx1">
                    <a:lumMod val="50000"/>
                  </a:schemeClr>
                </a:solidFill>
                <a:effectLst/>
                <a:uFillTx/>
                <a:latin typeface="+mn-lt"/>
                <a:ea typeface="+mn-ea"/>
                <a:cs typeface="+mn-cs"/>
                <a:sym typeface="Helvetica Neue" panose="02000503000000020004"/>
              </a:rPr>
              <a:t> CVPR2021</a:t>
            </a:r>
            <a:endParaRPr kumimoji="0" lang="en-US" altLang="zh-CN" sz="2200" b="0" i="0" u="none" strike="noStrike" cap="none" spc="0" normalizeH="0" baseline="0">
              <a:ln>
                <a:noFill/>
              </a:ln>
              <a:solidFill>
                <a:schemeClr val="tx1">
                  <a:lumMod val="50000"/>
                </a:schemeClr>
              </a:solidFill>
              <a:effectLst/>
              <a:uFillTx/>
              <a:latin typeface="+mn-lt"/>
              <a:ea typeface="+mn-ea"/>
              <a:cs typeface="+mn-cs"/>
              <a:sym typeface="Helvetica Neue" panose="02000503000000020004"/>
            </a:endParaRPr>
          </a:p>
        </p:txBody>
      </p:sp>
      <p:grpSp>
        <p:nvGrpSpPr>
          <p:cNvPr id="16" name="组合 15"/>
          <p:cNvGrpSpPr/>
          <p:nvPr/>
        </p:nvGrpSpPr>
        <p:grpSpPr>
          <a:xfrm>
            <a:off x="905510" y="7395210"/>
            <a:ext cx="22281515" cy="5393690"/>
            <a:chOff x="2870" y="8873"/>
            <a:chExt cx="29479" cy="6012"/>
          </a:xfrm>
        </p:grpSpPr>
        <p:pic>
          <p:nvPicPr>
            <p:cNvPr id="17" name="图片 16"/>
            <p:cNvPicPr>
              <a:picLocks noChangeAspect="1"/>
            </p:cNvPicPr>
            <p:nvPr/>
          </p:nvPicPr>
          <p:blipFill>
            <a:blip r:embed="rId5"/>
            <a:stretch>
              <a:fillRect/>
            </a:stretch>
          </p:blipFill>
          <p:spPr>
            <a:xfrm>
              <a:off x="2870" y="8873"/>
              <a:ext cx="14434" cy="6013"/>
            </a:xfrm>
            <a:prstGeom prst="rect">
              <a:avLst/>
            </a:prstGeom>
          </p:spPr>
        </p:pic>
        <p:pic>
          <p:nvPicPr>
            <p:cNvPr id="18" name="图片 17"/>
            <p:cNvPicPr>
              <a:picLocks noChangeAspect="1"/>
            </p:cNvPicPr>
            <p:nvPr/>
          </p:nvPicPr>
          <p:blipFill>
            <a:blip r:embed="rId6"/>
            <a:stretch>
              <a:fillRect/>
            </a:stretch>
          </p:blipFill>
          <p:spPr>
            <a:xfrm>
              <a:off x="17612" y="8916"/>
              <a:ext cx="7215" cy="5835"/>
            </a:xfrm>
            <a:prstGeom prst="rect">
              <a:avLst/>
            </a:prstGeom>
          </p:spPr>
        </p:pic>
        <p:pic>
          <p:nvPicPr>
            <p:cNvPr id="19" name="图片 18"/>
            <p:cNvPicPr>
              <a:picLocks noChangeAspect="1"/>
            </p:cNvPicPr>
            <p:nvPr/>
          </p:nvPicPr>
          <p:blipFill>
            <a:blip r:embed="rId7"/>
            <a:stretch>
              <a:fillRect/>
            </a:stretch>
          </p:blipFill>
          <p:spPr>
            <a:xfrm>
              <a:off x="25135" y="8894"/>
              <a:ext cx="7215" cy="5835"/>
            </a:xfrm>
            <a:prstGeom prst="rect">
              <a:avLst/>
            </a:prstGeom>
          </p:spPr>
        </p:pic>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矩形"/>
          <p:cNvSpPr/>
          <p:nvPr/>
        </p:nvSpPr>
        <p:spPr>
          <a:xfrm>
            <a:off x="-4299" y="11018722"/>
            <a:ext cx="24392598" cy="275727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168" name="圆形"/>
          <p:cNvSpPr/>
          <p:nvPr/>
        </p:nvSpPr>
        <p:spPr>
          <a:xfrm>
            <a:off x="1007989" y="593536"/>
            <a:ext cx="435632" cy="435632"/>
          </a:xfrm>
          <a:prstGeom prst="ellipse">
            <a:avLst/>
          </a:prstGeom>
          <a:solidFill>
            <a:srgbClr val="00EBFF"/>
          </a:solidFill>
          <a:ln w="3175">
            <a:miter lim="400000"/>
          </a:ln>
        </p:spPr>
        <p:txBody>
          <a:bodyPr lIns="10837" tIns="10837" rIns="10837" bIns="10837" anchor="ctr"/>
          <a:lstStyle/>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3" name="文本框 2"/>
          <p:cNvSpPr txBox="1"/>
          <p:nvPr>
            <p:custDataLst>
              <p:tags r:id="rId1"/>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2" name="文本框 21"/>
          <p:cNvSpPr txBox="1"/>
          <p:nvPr/>
        </p:nvSpPr>
        <p:spPr>
          <a:xfrm>
            <a:off x="1728470" y="305435"/>
            <a:ext cx="12192000"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离线配准</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难点</a:t>
            </a: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4" name="文本框 13"/>
          <p:cNvSpPr txBox="1"/>
          <p:nvPr/>
        </p:nvSpPr>
        <p:spPr>
          <a:xfrm>
            <a:off x="958850" y="1457325"/>
            <a:ext cx="19696430" cy="239141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多模态差异</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基于点的匹配方案</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-&gt;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这种局部匹配方案的结果一般用于</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全局变换</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而非局部变换</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图像中存在的车辆较少时（</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包含较少的显著特征点</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），会难以配准</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20" name="图片 19"/>
          <p:cNvPicPr>
            <a:picLocks noChangeAspect="1"/>
          </p:cNvPicPr>
          <p:nvPr/>
        </p:nvPicPr>
        <p:blipFill>
          <a:blip r:embed="rId2"/>
          <a:stretch>
            <a:fillRect/>
          </a:stretch>
        </p:blipFill>
        <p:spPr>
          <a:xfrm>
            <a:off x="4055110" y="5057775"/>
            <a:ext cx="15201900" cy="6296025"/>
          </a:xfrm>
          <a:prstGeom prst="rect">
            <a:avLst/>
          </a:prstGeom>
        </p:spPr>
      </p:pic>
      <p:sp>
        <p:nvSpPr>
          <p:cNvPr id="21" name="文本框 20"/>
          <p:cNvSpPr txBox="1"/>
          <p:nvPr/>
        </p:nvSpPr>
        <p:spPr>
          <a:xfrm>
            <a:off x="13416280" y="12139930"/>
            <a:ext cx="6396990"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accent5">
                    <a:lumMod val="50000"/>
                  </a:schemeClr>
                </a:solidFill>
                <a:effectLst/>
                <a:uFillTx/>
                <a:latin typeface="微软雅黑" panose="020B0503020204020204" charset="-122"/>
                <a:ea typeface="微软雅黑" panose="020B0503020204020204" charset="-122"/>
                <a:cs typeface="微软雅黑" panose="020B0503020204020204" charset="-122"/>
                <a:sym typeface="+mn-ea"/>
              </a:rPr>
              <a:t>能否采取与配准截然相反的方法？</a:t>
            </a:r>
            <a:endParaRPr kumimoji="0" lang="zh-CN" altLang="en-US" sz="3200" b="0" i="0" u="none" strike="noStrike" cap="none" spc="0" normalizeH="0" baseline="0">
              <a:ln>
                <a:noFill/>
              </a:ln>
              <a:solidFill>
                <a:schemeClr val="accent5">
                  <a:lumMod val="50000"/>
                </a:schemeClr>
              </a:solidFill>
              <a:effectLst/>
              <a:uFillTx/>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圆形"/>
          <p:cNvSpPr/>
          <p:nvPr/>
        </p:nvSpPr>
        <p:spPr>
          <a:xfrm>
            <a:off x="1007989" y="593536"/>
            <a:ext cx="435632" cy="435632"/>
          </a:xfrm>
          <a:prstGeom prst="ellipse">
            <a:avLst/>
          </a:prstGeom>
          <a:solidFill>
            <a:srgbClr val="00EBFF"/>
          </a:solidFill>
          <a:ln w="3175">
            <a:miter lim="400000"/>
          </a:ln>
        </p:spPr>
        <p:txBody>
          <a:bodyPr lIns="10837" tIns="10837" rIns="10837" bIns="10837" anchor="ctr"/>
          <a:lstStyle/>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3" name="文本框 2"/>
          <p:cNvSpPr txBox="1"/>
          <p:nvPr>
            <p:custDataLst>
              <p:tags r:id="rId1"/>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2" name="文本框 21"/>
          <p:cNvSpPr txBox="1"/>
          <p:nvPr/>
        </p:nvSpPr>
        <p:spPr>
          <a:xfrm>
            <a:off x="1728470" y="305435"/>
            <a:ext cx="12192000"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随机数据集数据偏移</a:t>
            </a:r>
            <a:r>
              <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模型自适应</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配准</a:t>
            </a: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4" name="文本框 13"/>
          <p:cNvSpPr txBox="1"/>
          <p:nvPr/>
        </p:nvSpPr>
        <p:spPr>
          <a:xfrm>
            <a:off x="958850" y="1457325"/>
            <a:ext cx="19696430" cy="157543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思路铺垫：</a:t>
            </a:r>
            <a:r>
              <a:rPr lang="zh-CN" altLang="en-US" sz="3200" b="0">
                <a:solidFill>
                  <a:schemeClr val="tx1">
                    <a:lumMod val="50000"/>
                  </a:schemeClr>
                </a:solidFill>
                <a:latin typeface="微软雅黑" panose="020B0503020204020204" charset="-122"/>
                <a:ea typeface="微软雅黑" panose="020B0503020204020204" charset="-122"/>
                <a:cs typeface="微软雅黑" panose="020B0503020204020204" charset="-122"/>
                <a:sym typeface="+mn-ea"/>
              </a:rPr>
              <a:t>训练验证集中不对齐现象较少，而在测试集中更为普遍。</a:t>
            </a:r>
            <a:endParaRPr lang="zh-CN" altLang="en-US" sz="3200" b="0">
              <a:solidFill>
                <a:schemeClr val="tx1">
                  <a:lumMod val="5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200" b="0">
                <a:solidFill>
                  <a:schemeClr val="tx1">
                    <a:lumMod val="50000"/>
                  </a:schemeClr>
                </a:solidFill>
                <a:latin typeface="微软雅黑" panose="020B0503020204020204" charset="-122"/>
                <a:ea typeface="微软雅黑" panose="020B0503020204020204" charset="-122"/>
                <a:cs typeface="微软雅黑" panose="020B0503020204020204" charset="-122"/>
                <a:sym typeface="+mn-ea"/>
              </a:rPr>
              <a:t>双流模型存在一定的自适应配准的能力，可以学习到两个模态之间的不对齐现象</a:t>
            </a:r>
            <a:endParaRPr lang="zh-CN" altLang="en-US" sz="3200" b="0">
              <a:solidFill>
                <a:schemeClr val="tx1">
                  <a:lumMod val="5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007745" y="3545840"/>
            <a:ext cx="15755620"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l" defTabSz="2438400" rtl="0" fontAlgn="auto" latinLnBrk="0" hangingPunct="0">
              <a:lnSpc>
                <a:spcPct val="100000"/>
              </a:lnSpc>
              <a:spcBef>
                <a:spcPts val="0"/>
              </a:spcBef>
              <a:spcAft>
                <a:spcPts val="0"/>
              </a:spcAft>
              <a:buClrTx/>
              <a:buSzTx/>
              <a:buFontTx/>
              <a:buNone/>
            </a:pPr>
            <a:r>
              <a:rPr lang="en-US" sz="3200">
                <a:solidFill>
                  <a:schemeClr val="accent5">
                    <a:lumMod val="50000"/>
                  </a:schemeClr>
                </a:solidFill>
                <a:latin typeface="微软雅黑" panose="020B0503020204020204" charset="-122"/>
                <a:ea typeface="微软雅黑" panose="020B0503020204020204" charset="-122"/>
                <a:cs typeface="微软雅黑" panose="020B0503020204020204" charset="-122"/>
                <a:sym typeface="+mn-ea"/>
              </a:rPr>
              <a:t>·  </a:t>
            </a:r>
            <a:r>
              <a:rPr kumimoji="0" lang="zh-CN" altLang="en-US" sz="3200" b="0" i="0" u="none" strike="noStrike" cap="none" spc="0" normalizeH="0" baseline="0">
                <a:ln>
                  <a:noFill/>
                </a:ln>
                <a:solidFill>
                  <a:schemeClr val="accent5">
                    <a:lumMod val="50000"/>
                  </a:schemeClr>
                </a:solidFill>
                <a:effectLst/>
                <a:uFillTx/>
                <a:latin typeface="微软雅黑" panose="020B0503020204020204" charset="-122"/>
                <a:ea typeface="微软雅黑" panose="020B0503020204020204" charset="-122"/>
                <a:cs typeface="微软雅黑" panose="020B0503020204020204" charset="-122"/>
                <a:sym typeface="+mn-ea"/>
              </a:rPr>
              <a:t>方法：舍弃离线配准，反而在数据集中增加数据的不对齐情况使得模型更具</a:t>
            </a:r>
            <a:r>
              <a:rPr kumimoji="0" lang="zh-CN" altLang="en-US" sz="3200" b="0" i="0" u="none" strike="noStrike" cap="none" spc="0" normalizeH="0" baseline="0">
                <a:ln>
                  <a:noFill/>
                </a:ln>
                <a:solidFill>
                  <a:schemeClr val="accent5">
                    <a:lumMod val="50000"/>
                  </a:schemeClr>
                </a:solidFill>
                <a:effectLst/>
                <a:uFillTx/>
                <a:latin typeface="微软雅黑" panose="020B0503020204020204" charset="-122"/>
                <a:ea typeface="微软雅黑" panose="020B0503020204020204" charset="-122"/>
                <a:cs typeface="微软雅黑" panose="020B0503020204020204" charset="-122"/>
                <a:sym typeface="+mn-ea"/>
              </a:rPr>
              <a:t>泛化性</a:t>
            </a:r>
            <a:endParaRPr kumimoji="0" lang="zh-CN" altLang="en-US" sz="3200" b="0" i="0" u="none" strike="noStrike" cap="none" spc="0" normalizeH="0" baseline="0">
              <a:ln>
                <a:noFill/>
              </a:ln>
              <a:solidFill>
                <a:schemeClr val="accent5">
                  <a:lumMod val="50000"/>
                </a:schemeClr>
              </a:solidFill>
              <a:effectLst/>
              <a:uFillTx/>
              <a:latin typeface="微软雅黑" panose="020B0503020204020204" charset="-122"/>
              <a:ea typeface="微软雅黑" panose="020B0503020204020204" charset="-122"/>
              <a:cs typeface="微软雅黑" panose="020B0503020204020204" charset="-122"/>
              <a:sym typeface="+mn-ea"/>
            </a:endParaRPr>
          </a:p>
        </p:txBody>
      </p:sp>
      <p:sp>
        <p:nvSpPr>
          <p:cNvPr id="6" name="文本框 5"/>
          <p:cNvSpPr txBox="1"/>
          <p:nvPr/>
        </p:nvSpPr>
        <p:spPr>
          <a:xfrm>
            <a:off x="1007745" y="4337685"/>
            <a:ext cx="11315065" cy="402272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步骤：</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1.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确定数据集偏移的范围（</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-15</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15</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2.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创建一个全灰的图像模板（</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640 x 512 -&gt;670 x 542</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3.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随机在模板中放入一张</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RGB</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图像</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4.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随机裁剪一个</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640x512</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的图像并存为新的</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RGB</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图</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7" name="矩形 6"/>
          <p:cNvSpPr/>
          <p:nvPr/>
        </p:nvSpPr>
        <p:spPr>
          <a:xfrm>
            <a:off x="12048490" y="4914265"/>
            <a:ext cx="10225405" cy="7920355"/>
          </a:xfrm>
          <a:prstGeom prst="rect">
            <a:avLst/>
          </a:prstGeom>
          <a:solidFill>
            <a:schemeClr val="bg1">
              <a:lumMod val="50000"/>
            </a:schemeClr>
          </a:solid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endParaRPr kumimoji="0" lang="zh-CN" altLang="en-US" sz="28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8" name="图片 7" descr="00294"/>
          <p:cNvPicPr>
            <a:picLocks noChangeAspect="1"/>
          </p:cNvPicPr>
          <p:nvPr/>
        </p:nvPicPr>
        <p:blipFill>
          <a:blip r:embed="rId2"/>
          <a:stretch>
            <a:fillRect/>
          </a:stretch>
        </p:blipFill>
        <p:spPr>
          <a:xfrm>
            <a:off x="12749530" y="5201920"/>
            <a:ext cx="9524365" cy="7620000"/>
          </a:xfrm>
          <a:prstGeom prst="rect">
            <a:avLst/>
          </a:prstGeom>
        </p:spPr>
      </p:pic>
      <p:pic>
        <p:nvPicPr>
          <p:cNvPr id="15" name="图片 14"/>
          <p:cNvPicPr>
            <a:picLocks noChangeAspect="1"/>
          </p:cNvPicPr>
          <p:nvPr/>
        </p:nvPicPr>
        <p:blipFill>
          <a:blip r:embed="rId3"/>
          <a:stretch>
            <a:fillRect/>
          </a:stretch>
        </p:blipFill>
        <p:spPr>
          <a:xfrm>
            <a:off x="12048490" y="4914265"/>
            <a:ext cx="10198100" cy="804481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圆形"/>
          <p:cNvSpPr/>
          <p:nvPr/>
        </p:nvSpPr>
        <p:spPr>
          <a:xfrm>
            <a:off x="1007989" y="593536"/>
            <a:ext cx="435632" cy="435632"/>
          </a:xfrm>
          <a:prstGeom prst="ellipse">
            <a:avLst/>
          </a:prstGeom>
          <a:solidFill>
            <a:srgbClr val="00EBFF"/>
          </a:solidFill>
          <a:ln w="3175">
            <a:miter lim="400000"/>
          </a:ln>
        </p:spPr>
        <p:txBody>
          <a:bodyPr lIns="10837" tIns="10837" rIns="10837" bIns="10837" anchor="ctr"/>
          <a:lstStyle/>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3" name="文本框 2"/>
          <p:cNvSpPr txBox="1"/>
          <p:nvPr>
            <p:custDataLst>
              <p:tags r:id="rId1"/>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2" name="文本框 21"/>
          <p:cNvSpPr txBox="1"/>
          <p:nvPr/>
        </p:nvSpPr>
        <p:spPr>
          <a:xfrm>
            <a:off x="1728470" y="305435"/>
            <a:ext cx="12192000"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随机数据集数据偏移</a:t>
            </a:r>
            <a:r>
              <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模型自适应</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配准</a:t>
            </a: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grpSp>
        <p:nvGrpSpPr>
          <p:cNvPr id="19" name="组合 18"/>
          <p:cNvGrpSpPr/>
          <p:nvPr/>
        </p:nvGrpSpPr>
        <p:grpSpPr>
          <a:xfrm>
            <a:off x="815340" y="2058670"/>
            <a:ext cx="9393555" cy="7040880"/>
            <a:chOff x="2985" y="5471"/>
            <a:chExt cx="13899" cy="10256"/>
          </a:xfrm>
        </p:grpSpPr>
        <p:pic>
          <p:nvPicPr>
            <p:cNvPr id="2" name="图片 1" descr="pianyi"/>
            <p:cNvPicPr>
              <a:picLocks noChangeAspect="1"/>
            </p:cNvPicPr>
            <p:nvPr/>
          </p:nvPicPr>
          <p:blipFill>
            <a:blip r:embed="rId2"/>
            <a:stretch>
              <a:fillRect/>
            </a:stretch>
          </p:blipFill>
          <p:spPr>
            <a:xfrm>
              <a:off x="10944" y="5471"/>
              <a:ext cx="5940" cy="4752"/>
            </a:xfrm>
            <a:prstGeom prst="rect">
              <a:avLst/>
            </a:prstGeom>
          </p:spPr>
        </p:pic>
        <p:pic>
          <p:nvPicPr>
            <p:cNvPr id="5" name="图片 4" descr="no_pianyi"/>
            <p:cNvPicPr>
              <a:picLocks noChangeAspect="1"/>
            </p:cNvPicPr>
            <p:nvPr/>
          </p:nvPicPr>
          <p:blipFill>
            <a:blip r:embed="rId3"/>
            <a:stretch>
              <a:fillRect/>
            </a:stretch>
          </p:blipFill>
          <p:spPr>
            <a:xfrm>
              <a:off x="2985" y="5471"/>
              <a:ext cx="5940" cy="4752"/>
            </a:xfrm>
            <a:prstGeom prst="rect">
              <a:avLst/>
            </a:prstGeom>
          </p:spPr>
        </p:pic>
        <p:pic>
          <p:nvPicPr>
            <p:cNvPr id="9" name="图片 8" descr="00124"/>
            <p:cNvPicPr>
              <a:picLocks noChangeAspect="1"/>
            </p:cNvPicPr>
            <p:nvPr/>
          </p:nvPicPr>
          <p:blipFill>
            <a:blip r:embed="rId4"/>
            <a:stretch>
              <a:fillRect/>
            </a:stretch>
          </p:blipFill>
          <p:spPr>
            <a:xfrm>
              <a:off x="2986" y="10975"/>
              <a:ext cx="5939" cy="4752"/>
            </a:xfrm>
            <a:prstGeom prst="rect">
              <a:avLst/>
            </a:prstGeom>
          </p:spPr>
        </p:pic>
        <p:cxnSp>
          <p:nvCxnSpPr>
            <p:cNvPr id="10" name="直接连接符 9"/>
            <p:cNvCxnSpPr/>
            <p:nvPr/>
          </p:nvCxnSpPr>
          <p:spPr>
            <a:xfrm flipH="1">
              <a:off x="8376" y="8002"/>
              <a:ext cx="22" cy="5526"/>
            </a:xfrm>
            <a:prstGeom prst="line">
              <a:avLst/>
            </a:prstGeom>
            <a:ln w="28575" cmpd="sng">
              <a:solidFill>
                <a:schemeClr val="accent6">
                  <a:lumMod val="75000"/>
                </a:schemeClr>
              </a:solidFill>
              <a:prstDash val="solid"/>
            </a:ln>
          </p:spPr>
          <p:style>
            <a:lnRef idx="2">
              <a:schemeClr val="accent1"/>
            </a:lnRef>
            <a:fillRef idx="0">
              <a:srgbClr val="FFFFFF"/>
            </a:fillRef>
            <a:effectRef idx="0">
              <a:srgbClr val="FFFFFF"/>
            </a:effectRef>
            <a:fontRef idx="minor">
              <a:schemeClr val="tx1"/>
            </a:fontRef>
          </p:style>
        </p:cxnSp>
        <p:cxnSp>
          <p:nvCxnSpPr>
            <p:cNvPr id="11" name="直接连接符 10"/>
            <p:cNvCxnSpPr/>
            <p:nvPr/>
          </p:nvCxnSpPr>
          <p:spPr>
            <a:xfrm flipH="1">
              <a:off x="7338" y="8549"/>
              <a:ext cx="11" cy="5470"/>
            </a:xfrm>
            <a:prstGeom prst="line">
              <a:avLst/>
            </a:prstGeom>
            <a:ln w="28575" cmpd="sng">
              <a:solidFill>
                <a:schemeClr val="accent6">
                  <a:lumMod val="75000"/>
                </a:schemeClr>
              </a:solidFill>
              <a:prstDash val="solid"/>
            </a:ln>
          </p:spPr>
          <p:style>
            <a:lnRef idx="2">
              <a:schemeClr val="accent1"/>
            </a:lnRef>
            <a:fillRef idx="0">
              <a:srgbClr val="FFFFFF"/>
            </a:fillRef>
            <a:effectRef idx="0">
              <a:srgbClr val="FFFFFF"/>
            </a:effectRef>
            <a:fontRef idx="minor">
              <a:schemeClr val="tx1"/>
            </a:fontRef>
          </p:style>
        </p:cxnSp>
        <p:cxnSp>
          <p:nvCxnSpPr>
            <p:cNvPr id="12" name="直接连接符 11"/>
            <p:cNvCxnSpPr/>
            <p:nvPr/>
          </p:nvCxnSpPr>
          <p:spPr>
            <a:xfrm flipH="1">
              <a:off x="4904" y="7231"/>
              <a:ext cx="11" cy="5470"/>
            </a:xfrm>
            <a:prstGeom prst="line">
              <a:avLst/>
            </a:prstGeom>
            <a:ln w="28575" cmpd="sng">
              <a:solidFill>
                <a:schemeClr val="accent6">
                  <a:lumMod val="75000"/>
                </a:schemeClr>
              </a:solidFill>
              <a:prstDash val="solid"/>
            </a:ln>
          </p:spPr>
          <p:style>
            <a:lnRef idx="2">
              <a:schemeClr val="accent1"/>
            </a:lnRef>
            <a:fillRef idx="0">
              <a:srgbClr val="FFFFFF"/>
            </a:fillRef>
            <a:effectRef idx="0">
              <a:srgbClr val="FFFFFF"/>
            </a:effectRef>
            <a:fontRef idx="minor">
              <a:schemeClr val="tx1"/>
            </a:fontRef>
          </p:style>
        </p:cxnSp>
        <p:pic>
          <p:nvPicPr>
            <p:cNvPr id="13" name="图片 12" descr="00124"/>
            <p:cNvPicPr>
              <a:picLocks noChangeAspect="1"/>
            </p:cNvPicPr>
            <p:nvPr/>
          </p:nvPicPr>
          <p:blipFill>
            <a:blip r:embed="rId4"/>
            <a:stretch>
              <a:fillRect/>
            </a:stretch>
          </p:blipFill>
          <p:spPr>
            <a:xfrm>
              <a:off x="10944" y="10975"/>
              <a:ext cx="5939" cy="4752"/>
            </a:xfrm>
            <a:prstGeom prst="rect">
              <a:avLst/>
            </a:prstGeom>
          </p:spPr>
        </p:pic>
        <p:cxnSp>
          <p:nvCxnSpPr>
            <p:cNvPr id="16" name="直接连接符 15"/>
            <p:cNvCxnSpPr/>
            <p:nvPr/>
          </p:nvCxnSpPr>
          <p:spPr>
            <a:xfrm flipH="1">
              <a:off x="16335" y="7897"/>
              <a:ext cx="144" cy="5631"/>
            </a:xfrm>
            <a:prstGeom prst="line">
              <a:avLst/>
            </a:prstGeom>
            <a:ln w="28575" cmpd="sng">
              <a:solidFill>
                <a:schemeClr val="accent6">
                  <a:lumMod val="75000"/>
                </a:schemeClr>
              </a:solidFill>
              <a:prstDash val="solid"/>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flipH="1">
              <a:off x="15297" y="8468"/>
              <a:ext cx="143" cy="5573"/>
            </a:xfrm>
            <a:prstGeom prst="line">
              <a:avLst/>
            </a:prstGeom>
            <a:ln w="28575" cmpd="sng">
              <a:solidFill>
                <a:schemeClr val="accent6">
                  <a:lumMod val="75000"/>
                </a:schemeClr>
              </a:solidFill>
              <a:prstDash val="solid"/>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flipH="1">
              <a:off x="12875" y="7163"/>
              <a:ext cx="121" cy="5595"/>
            </a:xfrm>
            <a:prstGeom prst="line">
              <a:avLst/>
            </a:prstGeom>
            <a:ln w="28575" cmpd="sng">
              <a:solidFill>
                <a:schemeClr val="accent6">
                  <a:lumMod val="75000"/>
                </a:schemeClr>
              </a:solidFill>
              <a:prstDash val="solid"/>
            </a:ln>
          </p:spPr>
          <p:style>
            <a:lnRef idx="2">
              <a:schemeClr val="accent1"/>
            </a:lnRef>
            <a:fillRef idx="0">
              <a:srgbClr val="FFFFFF"/>
            </a:fillRef>
            <a:effectRef idx="0">
              <a:srgbClr val="FFFFFF"/>
            </a:effectRef>
            <a:fontRef idx="minor">
              <a:schemeClr val="tx1"/>
            </a:fontRef>
          </p:style>
        </p:cxnSp>
      </p:grpSp>
      <p:sp>
        <p:nvSpPr>
          <p:cNvPr id="20" name="文本框 19"/>
          <p:cNvSpPr txBox="1"/>
          <p:nvPr/>
        </p:nvSpPr>
        <p:spPr>
          <a:xfrm>
            <a:off x="620395" y="9438005"/>
            <a:ext cx="4403725"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lang="zh-CN" altLang="en-US" sz="3200">
                <a:solidFill>
                  <a:schemeClr val="tx1">
                    <a:lumMod val="50000"/>
                  </a:schemeClr>
                </a:solidFill>
                <a:latin typeface="微软雅黑" panose="020B0503020204020204" charset="-122"/>
                <a:ea typeface="微软雅黑" panose="020B0503020204020204" charset="-122"/>
                <a:cs typeface="微软雅黑" panose="020B0503020204020204" charset="-122"/>
                <a:sym typeface="+mn-ea"/>
              </a:rPr>
              <a:t>偏移前</a:t>
            </a:r>
            <a:endParaRPr lang="zh-CN" altLang="en-US" sz="3200">
              <a:solidFill>
                <a:schemeClr val="tx1">
                  <a:lumMod val="5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1" name="文本框 20"/>
          <p:cNvSpPr txBox="1"/>
          <p:nvPr/>
        </p:nvSpPr>
        <p:spPr>
          <a:xfrm>
            <a:off x="6050280" y="9438005"/>
            <a:ext cx="4403725"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lang="zh-CN" altLang="en-US" sz="3200">
                <a:solidFill>
                  <a:schemeClr val="tx1">
                    <a:lumMod val="50000"/>
                  </a:schemeClr>
                </a:solidFill>
                <a:latin typeface="微软雅黑" panose="020B0503020204020204" charset="-122"/>
                <a:ea typeface="微软雅黑" panose="020B0503020204020204" charset="-122"/>
                <a:cs typeface="微软雅黑" panose="020B0503020204020204" charset="-122"/>
                <a:sym typeface="+mn-ea"/>
              </a:rPr>
              <a:t>偏移</a:t>
            </a:r>
            <a:r>
              <a:rPr lang="zh-CN" altLang="en-US" sz="3200">
                <a:solidFill>
                  <a:schemeClr val="tx1">
                    <a:lumMod val="50000"/>
                  </a:schemeClr>
                </a:solidFill>
                <a:latin typeface="微软雅黑" panose="020B0503020204020204" charset="-122"/>
                <a:ea typeface="微软雅黑" panose="020B0503020204020204" charset="-122"/>
                <a:cs typeface="微软雅黑" panose="020B0503020204020204" charset="-122"/>
                <a:sym typeface="+mn-ea"/>
              </a:rPr>
              <a:t>后</a:t>
            </a:r>
            <a:endParaRPr lang="zh-CN" altLang="en-US" sz="3200">
              <a:solidFill>
                <a:schemeClr val="tx1">
                  <a:lumMod val="50000"/>
                </a:schemeClr>
              </a:solidFill>
              <a:latin typeface="微软雅黑" panose="020B0503020204020204" charset="-122"/>
              <a:ea typeface="微软雅黑" panose="020B0503020204020204" charset="-122"/>
              <a:cs typeface="微软雅黑" panose="020B0503020204020204" charset="-122"/>
              <a:sym typeface="+mn-ea"/>
            </a:endParaRPr>
          </a:p>
        </p:txBody>
      </p:sp>
      <p:grpSp>
        <p:nvGrpSpPr>
          <p:cNvPr id="29" name="组合 28"/>
          <p:cNvGrpSpPr/>
          <p:nvPr/>
        </p:nvGrpSpPr>
        <p:grpSpPr>
          <a:xfrm>
            <a:off x="13775690" y="953770"/>
            <a:ext cx="7169150" cy="5038090"/>
            <a:chOff x="1528" y="2674"/>
            <a:chExt cx="6932" cy="5570"/>
          </a:xfrm>
        </p:grpSpPr>
        <p:grpSp>
          <p:nvGrpSpPr>
            <p:cNvPr id="30" name="组合 29"/>
            <p:cNvGrpSpPr/>
            <p:nvPr/>
          </p:nvGrpSpPr>
          <p:grpSpPr>
            <a:xfrm>
              <a:off x="1528" y="2674"/>
              <a:ext cx="6932" cy="5570"/>
              <a:chOff x="725" y="1066"/>
              <a:chExt cx="9600" cy="7680"/>
            </a:xfrm>
          </p:grpSpPr>
          <p:pic>
            <p:nvPicPr>
              <p:cNvPr id="31" name="图片 30" descr="no_pianyi"/>
              <p:cNvPicPr>
                <a:picLocks noChangeAspect="1"/>
              </p:cNvPicPr>
              <p:nvPr/>
            </p:nvPicPr>
            <p:blipFill>
              <a:blip r:embed="rId5">
                <a:alphaModFix amt="60000"/>
              </a:blip>
              <a:stretch>
                <a:fillRect/>
              </a:stretch>
            </p:blipFill>
            <p:spPr>
              <a:xfrm>
                <a:off x="725" y="1066"/>
                <a:ext cx="9600" cy="7680"/>
              </a:xfrm>
              <a:prstGeom prst="rect">
                <a:avLst/>
              </a:prstGeom>
            </p:spPr>
          </p:pic>
          <p:pic>
            <p:nvPicPr>
              <p:cNvPr id="32" name="图片 31" descr="00391"/>
              <p:cNvPicPr>
                <a:picLocks noChangeAspect="1"/>
              </p:cNvPicPr>
              <p:nvPr/>
            </p:nvPicPr>
            <p:blipFill>
              <a:blip r:embed="rId6">
                <a:alphaModFix amt="50000"/>
              </a:blip>
              <a:stretch>
                <a:fillRect/>
              </a:stretch>
            </p:blipFill>
            <p:spPr>
              <a:xfrm>
                <a:off x="726" y="1066"/>
                <a:ext cx="9599" cy="7680"/>
              </a:xfrm>
              <a:prstGeom prst="rect">
                <a:avLst/>
              </a:prstGeom>
            </p:spPr>
          </p:pic>
        </p:grpSp>
        <p:sp>
          <p:nvSpPr>
            <p:cNvPr id="33" name="矩形 32"/>
            <p:cNvSpPr/>
            <p:nvPr/>
          </p:nvSpPr>
          <p:spPr>
            <a:xfrm>
              <a:off x="2252" y="4604"/>
              <a:ext cx="604" cy="648"/>
            </a:xfrm>
            <a:prstGeom prst="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矩形 33"/>
            <p:cNvSpPr/>
            <p:nvPr/>
          </p:nvSpPr>
          <p:spPr>
            <a:xfrm>
              <a:off x="2252" y="4604"/>
              <a:ext cx="604" cy="648"/>
            </a:xfrm>
            <a:prstGeom prst="rect">
              <a:avLst/>
            </a:prstGeom>
            <a:noFill/>
            <a:ln>
              <a:solidFill>
                <a:schemeClr val="accent6">
                  <a:alpha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35" name="组合 34"/>
          <p:cNvGrpSpPr/>
          <p:nvPr/>
        </p:nvGrpSpPr>
        <p:grpSpPr>
          <a:xfrm>
            <a:off x="13773150" y="7000875"/>
            <a:ext cx="7179945" cy="5083175"/>
            <a:chOff x="9421" y="2869"/>
            <a:chExt cx="7436" cy="5992"/>
          </a:xfrm>
        </p:grpSpPr>
        <p:grpSp>
          <p:nvGrpSpPr>
            <p:cNvPr id="36" name="组合 35"/>
            <p:cNvGrpSpPr/>
            <p:nvPr/>
          </p:nvGrpSpPr>
          <p:grpSpPr>
            <a:xfrm>
              <a:off x="9421" y="2869"/>
              <a:ext cx="7437" cy="5992"/>
              <a:chOff x="11263" y="5056"/>
              <a:chExt cx="4757" cy="3805"/>
            </a:xfrm>
          </p:grpSpPr>
          <p:pic>
            <p:nvPicPr>
              <p:cNvPr id="37" name="图片 36" descr="pianyi"/>
              <p:cNvPicPr>
                <a:picLocks noChangeAspect="1"/>
              </p:cNvPicPr>
              <p:nvPr/>
            </p:nvPicPr>
            <p:blipFill>
              <a:blip r:embed="rId7">
                <a:alphaModFix amt="60000"/>
              </a:blip>
              <a:stretch>
                <a:fillRect/>
              </a:stretch>
            </p:blipFill>
            <p:spPr>
              <a:xfrm>
                <a:off x="11263" y="5056"/>
                <a:ext cx="4756" cy="3805"/>
              </a:xfrm>
              <a:prstGeom prst="rect">
                <a:avLst/>
              </a:prstGeom>
            </p:spPr>
          </p:pic>
          <p:pic>
            <p:nvPicPr>
              <p:cNvPr id="38" name="图片 37" descr="00391"/>
              <p:cNvPicPr>
                <a:picLocks noChangeAspect="1"/>
              </p:cNvPicPr>
              <p:nvPr/>
            </p:nvPicPr>
            <p:blipFill>
              <a:blip r:embed="rId6">
                <a:alphaModFix amt="50000"/>
              </a:blip>
              <a:stretch>
                <a:fillRect/>
              </a:stretch>
            </p:blipFill>
            <p:spPr>
              <a:xfrm>
                <a:off x="11265" y="5057"/>
                <a:ext cx="4755" cy="3804"/>
              </a:xfrm>
              <a:prstGeom prst="rect">
                <a:avLst/>
              </a:prstGeom>
            </p:spPr>
          </p:pic>
        </p:grpSp>
        <p:sp>
          <p:nvSpPr>
            <p:cNvPr id="39" name="矩形 38"/>
            <p:cNvSpPr/>
            <p:nvPr/>
          </p:nvSpPr>
          <p:spPr>
            <a:xfrm>
              <a:off x="10201" y="4963"/>
              <a:ext cx="604" cy="648"/>
            </a:xfrm>
            <a:prstGeom prst="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0" name="矩形 39"/>
            <p:cNvSpPr/>
            <p:nvPr/>
          </p:nvSpPr>
          <p:spPr>
            <a:xfrm>
              <a:off x="10379" y="5076"/>
              <a:ext cx="604" cy="648"/>
            </a:xfrm>
            <a:prstGeom prst="rect">
              <a:avLst/>
            </a:prstGeom>
            <a:no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1" name="矩形 40"/>
            <p:cNvSpPr/>
            <p:nvPr/>
          </p:nvSpPr>
          <p:spPr>
            <a:xfrm>
              <a:off x="15760" y="6155"/>
              <a:ext cx="636" cy="1623"/>
            </a:xfrm>
            <a:prstGeom prst="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2" name="矩形 41"/>
            <p:cNvSpPr/>
            <p:nvPr/>
          </p:nvSpPr>
          <p:spPr>
            <a:xfrm>
              <a:off x="15983" y="6254"/>
              <a:ext cx="636" cy="1623"/>
            </a:xfrm>
            <a:prstGeom prst="rect">
              <a:avLst/>
            </a:prstGeom>
            <a:no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3" name="矩形 42"/>
            <p:cNvSpPr/>
            <p:nvPr/>
          </p:nvSpPr>
          <p:spPr>
            <a:xfrm>
              <a:off x="13158" y="6905"/>
              <a:ext cx="382" cy="760"/>
            </a:xfrm>
            <a:prstGeom prst="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4" name="矩形 43"/>
            <p:cNvSpPr/>
            <p:nvPr/>
          </p:nvSpPr>
          <p:spPr>
            <a:xfrm>
              <a:off x="13358" y="7018"/>
              <a:ext cx="382" cy="760"/>
            </a:xfrm>
            <a:prstGeom prst="rect">
              <a:avLst/>
            </a:prstGeom>
            <a:no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45" name="文本框 44"/>
          <p:cNvSpPr txBox="1"/>
          <p:nvPr/>
        </p:nvSpPr>
        <p:spPr>
          <a:xfrm>
            <a:off x="15504795" y="6137910"/>
            <a:ext cx="4403725"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lang="zh-CN" altLang="en-US" sz="3200">
                <a:solidFill>
                  <a:schemeClr val="tx1">
                    <a:lumMod val="50000"/>
                  </a:schemeClr>
                </a:solidFill>
                <a:latin typeface="微软雅黑" panose="020B0503020204020204" charset="-122"/>
                <a:ea typeface="微软雅黑" panose="020B0503020204020204" charset="-122"/>
                <a:cs typeface="微软雅黑" panose="020B0503020204020204" charset="-122"/>
                <a:sym typeface="+mn-ea"/>
              </a:rPr>
              <a:t>偏移前</a:t>
            </a:r>
            <a:endParaRPr lang="zh-CN" altLang="en-US" sz="3200">
              <a:solidFill>
                <a:schemeClr val="tx1">
                  <a:lumMod val="5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46" name="文本框 45"/>
          <p:cNvSpPr txBox="1"/>
          <p:nvPr/>
        </p:nvSpPr>
        <p:spPr>
          <a:xfrm>
            <a:off x="15360650" y="12433300"/>
            <a:ext cx="4403725"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lang="zh-CN" altLang="en-US" sz="3200">
                <a:solidFill>
                  <a:schemeClr val="tx1">
                    <a:lumMod val="50000"/>
                  </a:schemeClr>
                </a:solidFill>
                <a:latin typeface="微软雅黑" panose="020B0503020204020204" charset="-122"/>
                <a:ea typeface="微软雅黑" panose="020B0503020204020204" charset="-122"/>
                <a:cs typeface="微软雅黑" panose="020B0503020204020204" charset="-122"/>
                <a:sym typeface="+mn-ea"/>
              </a:rPr>
              <a:t>偏移</a:t>
            </a:r>
            <a:r>
              <a:rPr lang="zh-CN" altLang="en-US" sz="3200">
                <a:solidFill>
                  <a:schemeClr val="tx1">
                    <a:lumMod val="50000"/>
                  </a:schemeClr>
                </a:solidFill>
                <a:latin typeface="微软雅黑" panose="020B0503020204020204" charset="-122"/>
                <a:ea typeface="微软雅黑" panose="020B0503020204020204" charset="-122"/>
                <a:cs typeface="微软雅黑" panose="020B0503020204020204" charset="-122"/>
                <a:sym typeface="+mn-ea"/>
              </a:rPr>
              <a:t>后</a:t>
            </a:r>
            <a:endParaRPr lang="zh-CN" altLang="en-US" sz="3200">
              <a:solidFill>
                <a:schemeClr val="tx1">
                  <a:lumMod val="5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47" name="文本框 46"/>
          <p:cNvSpPr txBox="1"/>
          <p:nvPr/>
        </p:nvSpPr>
        <p:spPr>
          <a:xfrm>
            <a:off x="13272135" y="305435"/>
            <a:ext cx="8420735"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Mixup RGB &amp; </a:t>
            </a:r>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TIR</a:t>
            </a:r>
            <a:endPar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矩形"/>
          <p:cNvSpPr/>
          <p:nvPr/>
        </p:nvSpPr>
        <p:spPr>
          <a:xfrm>
            <a:off x="-4299" y="11018722"/>
            <a:ext cx="24392598" cy="275727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168" name="圆形"/>
          <p:cNvSpPr/>
          <p:nvPr/>
        </p:nvSpPr>
        <p:spPr>
          <a:xfrm>
            <a:off x="1212459" y="1961326"/>
            <a:ext cx="435632" cy="435632"/>
          </a:xfrm>
          <a:prstGeom prst="ellipse">
            <a:avLst/>
          </a:prstGeom>
          <a:solidFill>
            <a:srgbClr val="00EBFF"/>
          </a:solidFill>
          <a:ln w="3175">
            <a:miter lim="400000"/>
          </a:ln>
        </p:spPr>
        <p:txBody>
          <a:bodyPr lIns="10837" tIns="10837" rIns="10837" bIns="10837" anchor="ctr"/>
          <a:lstStyle/>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3" name="文本框 2"/>
          <p:cNvSpPr txBox="1"/>
          <p:nvPr>
            <p:custDataLst>
              <p:tags r:id="rId1"/>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10" name="可输入章节说明文字信息"/>
          <p:cNvSpPr txBox="1"/>
          <p:nvPr>
            <p:custDataLst>
              <p:tags r:id="rId2"/>
            </p:custDataLst>
          </p:nvPr>
        </p:nvSpPr>
        <p:spPr>
          <a:xfrm>
            <a:off x="814705" y="593725"/>
            <a:ext cx="8993505" cy="892175"/>
          </a:xfrm>
          <a:prstGeom prst="rect">
            <a:avLst/>
          </a:prstGeom>
          <a:ln w="3175">
            <a:miter lim="400000"/>
          </a:ln>
        </p:spPr>
        <p:txBody>
          <a:bodyPr lIns="10837" tIns="10837" rIns="10837" bIns="10837">
            <a:noAutofit/>
          </a:bodyPr>
          <a:lstStyle>
            <a:lvl1pPr defTabSz="726440">
              <a:defRPr sz="4750"/>
            </a:lvl1pPr>
          </a:lstStyle>
          <a:p>
            <a:r>
              <a:rPr lang="zh-CN" sz="5400" b="1">
                <a:solidFill>
                  <a:schemeClr val="bg2">
                    <a:lumMod val="10000"/>
                  </a:schemeClr>
                </a:solidFill>
                <a:latin typeface="微软雅黑" panose="020B0503020204020204" charset="-122"/>
                <a:ea typeface="微软雅黑" panose="020B0503020204020204" charset="-122"/>
              </a:rPr>
              <a:t>三</a:t>
            </a:r>
            <a:r>
              <a:rPr sz="5400" b="1">
                <a:solidFill>
                  <a:schemeClr val="bg2">
                    <a:lumMod val="10000"/>
                  </a:schemeClr>
                </a:solidFill>
                <a:latin typeface="微软雅黑" panose="020B0503020204020204" charset="-122"/>
                <a:ea typeface="微软雅黑" panose="020B0503020204020204" charset="-122"/>
              </a:rPr>
              <a:t>、解决方案及创新点</a:t>
            </a:r>
            <a:endParaRPr sz="5400" b="1">
              <a:solidFill>
                <a:schemeClr val="bg2">
                  <a:lumMod val="10000"/>
                </a:schemeClr>
              </a:solidFill>
              <a:latin typeface="微软雅黑" panose="020B0503020204020204" charset="-122"/>
              <a:ea typeface="微软雅黑" panose="020B0503020204020204" charset="-122"/>
            </a:endParaRPr>
          </a:p>
        </p:txBody>
      </p:sp>
      <p:sp>
        <p:nvSpPr>
          <p:cNvPr id="22" name="文本框 21"/>
          <p:cNvSpPr txBox="1"/>
          <p:nvPr/>
        </p:nvSpPr>
        <p:spPr>
          <a:xfrm>
            <a:off x="1751330" y="1673225"/>
            <a:ext cx="12192000"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即插即用</a:t>
            </a:r>
            <a:r>
              <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的无损涨点双目</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检测数据增强</a:t>
            </a:r>
            <a:r>
              <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pipeline</a:t>
            </a:r>
            <a:endPar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1751330" y="2825115"/>
            <a:ext cx="9681210" cy="157543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几乎不增加训练推理成本</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大量实验证明其有效性</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4" name="文本框 13"/>
          <p:cNvSpPr txBox="1"/>
          <p:nvPr/>
        </p:nvSpPr>
        <p:spPr>
          <a:xfrm>
            <a:off x="1678940" y="5129530"/>
            <a:ext cx="9206865" cy="7600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1. LSJ </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大尺度</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抖动</a:t>
            </a:r>
            <a:endPar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5" name="文本框 14"/>
          <p:cNvSpPr txBox="1"/>
          <p:nvPr/>
        </p:nvSpPr>
        <p:spPr>
          <a:xfrm>
            <a:off x="1678940" y="6137910"/>
            <a:ext cx="9541510" cy="402272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Resize(0.1, 2)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训练尺度</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1024</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1024</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Pad </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显存：</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20G</a:t>
            </a: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DETR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增强（多尺度）</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显存：</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36G</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7" name="文本框 16"/>
          <p:cNvSpPr txBox="1"/>
          <p:nvPr/>
        </p:nvSpPr>
        <p:spPr>
          <a:xfrm>
            <a:off x="12408535" y="2825115"/>
            <a:ext cx="9206865" cy="7600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2. CLAHE </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直方图均衡化（</a:t>
            </a:r>
            <a:r>
              <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+0.4%</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19" name="图片 18" descr="Noclahe"/>
          <p:cNvPicPr>
            <a:picLocks noChangeAspect="1"/>
          </p:cNvPicPr>
          <p:nvPr/>
        </p:nvPicPr>
        <p:blipFill>
          <a:blip r:embed="rId3"/>
          <a:stretch>
            <a:fillRect/>
          </a:stretch>
        </p:blipFill>
        <p:spPr>
          <a:xfrm>
            <a:off x="12408535" y="4914900"/>
            <a:ext cx="4490085" cy="3592830"/>
          </a:xfrm>
          <a:prstGeom prst="rect">
            <a:avLst/>
          </a:prstGeom>
        </p:spPr>
      </p:pic>
      <p:sp>
        <p:nvSpPr>
          <p:cNvPr id="21" name="文本框 20"/>
          <p:cNvSpPr txBox="1"/>
          <p:nvPr/>
        </p:nvSpPr>
        <p:spPr>
          <a:xfrm>
            <a:off x="12336780" y="3762375"/>
            <a:ext cx="9541510" cy="7600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增强</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TIR</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图像细节，训练</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推理全程使用</a:t>
            </a: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23" name="图片 22" descr="clahe"/>
          <p:cNvPicPr>
            <a:picLocks noChangeAspect="1"/>
          </p:cNvPicPr>
          <p:nvPr/>
        </p:nvPicPr>
        <p:blipFill>
          <a:blip r:embed="rId4"/>
          <a:stretch>
            <a:fillRect/>
          </a:stretch>
        </p:blipFill>
        <p:spPr>
          <a:xfrm>
            <a:off x="17665065" y="4914265"/>
            <a:ext cx="4480560" cy="3585210"/>
          </a:xfrm>
          <a:prstGeom prst="rect">
            <a:avLst/>
          </a:prstGeom>
        </p:spPr>
      </p:pic>
      <p:pic>
        <p:nvPicPr>
          <p:cNvPr id="24" name="图片 23" descr="clahe"/>
          <p:cNvPicPr>
            <a:picLocks noChangeAspect="1"/>
          </p:cNvPicPr>
          <p:nvPr/>
        </p:nvPicPr>
        <p:blipFill>
          <a:blip r:embed="rId5"/>
          <a:stretch>
            <a:fillRect/>
          </a:stretch>
        </p:blipFill>
        <p:spPr>
          <a:xfrm>
            <a:off x="17665065" y="9018905"/>
            <a:ext cx="4528820" cy="3623310"/>
          </a:xfrm>
          <a:prstGeom prst="rect">
            <a:avLst/>
          </a:prstGeom>
        </p:spPr>
      </p:pic>
      <p:pic>
        <p:nvPicPr>
          <p:cNvPr id="25" name="图片 24" descr="Noclahe"/>
          <p:cNvPicPr>
            <a:picLocks noChangeAspect="1"/>
          </p:cNvPicPr>
          <p:nvPr/>
        </p:nvPicPr>
        <p:blipFill>
          <a:blip r:embed="rId6"/>
          <a:stretch>
            <a:fillRect/>
          </a:stretch>
        </p:blipFill>
        <p:spPr>
          <a:xfrm>
            <a:off x="12408535" y="9018905"/>
            <a:ext cx="4504690" cy="3604260"/>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矩形"/>
          <p:cNvSpPr/>
          <p:nvPr/>
        </p:nvSpPr>
        <p:spPr>
          <a:xfrm>
            <a:off x="-4299" y="11018722"/>
            <a:ext cx="24392598" cy="275727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168" name="圆形"/>
          <p:cNvSpPr/>
          <p:nvPr/>
        </p:nvSpPr>
        <p:spPr>
          <a:xfrm>
            <a:off x="743194" y="1024701"/>
            <a:ext cx="435632" cy="435632"/>
          </a:xfrm>
          <a:prstGeom prst="ellipse">
            <a:avLst/>
          </a:prstGeom>
          <a:solidFill>
            <a:srgbClr val="00EBFF"/>
          </a:solidFill>
          <a:ln w="3175">
            <a:miter lim="400000"/>
          </a:ln>
        </p:spPr>
        <p:txBody>
          <a:bodyPr lIns="10837" tIns="10837" rIns="10837" bIns="10837" anchor="ctr"/>
          <a:lstStyle/>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3" name="文本框 2"/>
          <p:cNvSpPr txBox="1"/>
          <p:nvPr>
            <p:custDataLst>
              <p:tags r:id="rId1"/>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2" name="文本框 21"/>
          <p:cNvSpPr txBox="1"/>
          <p:nvPr/>
        </p:nvSpPr>
        <p:spPr>
          <a:xfrm>
            <a:off x="1247140" y="664845"/>
            <a:ext cx="12192000"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即插即用</a:t>
            </a:r>
            <a:r>
              <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的无损涨点双目</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检测数据增强</a:t>
            </a:r>
            <a:r>
              <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pipeline</a:t>
            </a:r>
            <a:endPar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4" name="文本框 13"/>
          <p:cNvSpPr txBox="1"/>
          <p:nvPr/>
        </p:nvSpPr>
        <p:spPr>
          <a:xfrm>
            <a:off x="1318895" y="2753360"/>
            <a:ext cx="7534910" cy="7600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3. Random Offset </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随机偏移（</a:t>
            </a:r>
            <a:r>
              <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+2%</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5" name="文本框 14"/>
          <p:cNvSpPr txBox="1"/>
          <p:nvPr/>
        </p:nvSpPr>
        <p:spPr>
          <a:xfrm>
            <a:off x="1246505" y="3782695"/>
            <a:ext cx="7922895" cy="7600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位移幅度（</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-15</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15</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6" name="文本框 5"/>
          <p:cNvSpPr txBox="1"/>
          <p:nvPr/>
        </p:nvSpPr>
        <p:spPr>
          <a:xfrm>
            <a:off x="1241425" y="5201285"/>
            <a:ext cx="9206865" cy="157543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4. Random Flip + Random BboxJitter</a:t>
            </a:r>
            <a:endPar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随机翻转，随机框</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抖动（</a:t>
            </a:r>
            <a:r>
              <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+0.4%</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nvSpPr>
        <p:spPr>
          <a:xfrm>
            <a:off x="1241425" y="7289800"/>
            <a:ext cx="9206865" cy="7600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5. Albumentations</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+1.5%</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9" name="文本框 8"/>
          <p:cNvSpPr txBox="1"/>
          <p:nvPr/>
        </p:nvSpPr>
        <p:spPr>
          <a:xfrm>
            <a:off x="1212215" y="8464550"/>
            <a:ext cx="9590405" cy="231457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Random Blur,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MedianBl</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ur</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MotionBlur, RandomBrightnessContrast, ImageCompression</a:t>
            </a: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极大地模拟</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了图像质量不佳的</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情况</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11" name="图片 10" descr="No_albu_rgb"/>
          <p:cNvPicPr>
            <a:picLocks noChangeAspect="1"/>
          </p:cNvPicPr>
          <p:nvPr/>
        </p:nvPicPr>
        <p:blipFill>
          <a:blip r:embed="rId2"/>
          <a:stretch>
            <a:fillRect/>
          </a:stretch>
        </p:blipFill>
        <p:spPr>
          <a:xfrm>
            <a:off x="11040110" y="4049395"/>
            <a:ext cx="5133340" cy="4107815"/>
          </a:xfrm>
          <a:prstGeom prst="rect">
            <a:avLst/>
          </a:prstGeom>
        </p:spPr>
      </p:pic>
      <p:pic>
        <p:nvPicPr>
          <p:cNvPr id="12" name="图片 11" descr="albu_rgb"/>
          <p:cNvPicPr>
            <a:picLocks noChangeAspect="1"/>
          </p:cNvPicPr>
          <p:nvPr/>
        </p:nvPicPr>
        <p:blipFill>
          <a:blip r:embed="rId3"/>
          <a:stretch>
            <a:fillRect/>
          </a:stretch>
        </p:blipFill>
        <p:spPr>
          <a:xfrm>
            <a:off x="18241010" y="4049395"/>
            <a:ext cx="5134610" cy="4108450"/>
          </a:xfrm>
          <a:prstGeom prst="rect">
            <a:avLst/>
          </a:prstGeom>
        </p:spPr>
      </p:pic>
      <p:sp>
        <p:nvSpPr>
          <p:cNvPr id="18" name="文本框 17"/>
          <p:cNvSpPr txBox="1"/>
          <p:nvPr/>
        </p:nvSpPr>
        <p:spPr>
          <a:xfrm>
            <a:off x="17665065" y="3119120"/>
            <a:ext cx="6454140"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After </a:t>
            </a:r>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Albumentations</a:t>
            </a:r>
            <a:endPar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20" name="图片 19" descr="No_albu_rgb"/>
          <p:cNvPicPr>
            <a:picLocks noChangeAspect="1"/>
          </p:cNvPicPr>
          <p:nvPr/>
        </p:nvPicPr>
        <p:blipFill>
          <a:blip r:embed="rId4"/>
          <a:stretch>
            <a:fillRect/>
          </a:stretch>
        </p:blipFill>
        <p:spPr>
          <a:xfrm>
            <a:off x="11040110" y="8585835"/>
            <a:ext cx="5133975" cy="4107815"/>
          </a:xfrm>
          <a:prstGeom prst="rect">
            <a:avLst/>
          </a:prstGeom>
        </p:spPr>
      </p:pic>
      <p:pic>
        <p:nvPicPr>
          <p:cNvPr id="26" name="图片 25" descr="albu_rgb"/>
          <p:cNvPicPr>
            <a:picLocks noChangeAspect="1"/>
          </p:cNvPicPr>
          <p:nvPr/>
        </p:nvPicPr>
        <p:blipFill>
          <a:blip r:embed="rId5"/>
          <a:stretch>
            <a:fillRect/>
          </a:stretch>
        </p:blipFill>
        <p:spPr>
          <a:xfrm>
            <a:off x="18241010" y="8658225"/>
            <a:ext cx="5192395" cy="4153535"/>
          </a:xfrm>
          <a:prstGeom prst="rect">
            <a:avLst/>
          </a:prstGeom>
        </p:spPr>
      </p:pic>
      <p:sp>
        <p:nvSpPr>
          <p:cNvPr id="27" name="右箭头 26"/>
          <p:cNvSpPr/>
          <p:nvPr/>
        </p:nvSpPr>
        <p:spPr>
          <a:xfrm>
            <a:off x="16872585" y="5921375"/>
            <a:ext cx="504190" cy="360045"/>
          </a:xfrm>
          <a:prstGeom prst="rightArrow">
            <a:avLst/>
          </a:prstGeom>
          <a:solidFill>
            <a:srgbClr val="000000"/>
          </a:solid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endParaRPr kumimoji="0" lang="zh-CN" altLang="en-US" sz="28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8" name="右箭头 27"/>
          <p:cNvSpPr/>
          <p:nvPr/>
        </p:nvSpPr>
        <p:spPr>
          <a:xfrm>
            <a:off x="17016730" y="10170160"/>
            <a:ext cx="504190" cy="360045"/>
          </a:xfrm>
          <a:prstGeom prst="rightArrow">
            <a:avLst/>
          </a:prstGeom>
          <a:solidFill>
            <a:srgbClr val="000000"/>
          </a:solid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endParaRPr kumimoji="0" lang="zh-CN" altLang="en-US" sz="28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9" name="文本框 28"/>
          <p:cNvSpPr txBox="1"/>
          <p:nvPr/>
        </p:nvSpPr>
        <p:spPr>
          <a:xfrm>
            <a:off x="10535920" y="3185160"/>
            <a:ext cx="6454140"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Original </a:t>
            </a:r>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Figure</a:t>
            </a:r>
            <a:endPar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矩形"/>
          <p:cNvSpPr/>
          <p:nvPr/>
        </p:nvSpPr>
        <p:spPr>
          <a:xfrm>
            <a:off x="-4299" y="11018722"/>
            <a:ext cx="24392598" cy="275727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168" name="圆形"/>
          <p:cNvSpPr/>
          <p:nvPr/>
        </p:nvSpPr>
        <p:spPr>
          <a:xfrm>
            <a:off x="523484" y="809436"/>
            <a:ext cx="435632" cy="435632"/>
          </a:xfrm>
          <a:prstGeom prst="ellipse">
            <a:avLst/>
          </a:prstGeom>
          <a:solidFill>
            <a:srgbClr val="00EBFF"/>
          </a:solidFill>
          <a:ln w="3175">
            <a:miter lim="400000"/>
          </a:ln>
        </p:spPr>
        <p:txBody>
          <a:bodyPr lIns="10837" tIns="10837" rIns="10837" bIns="10837" anchor="ctr"/>
          <a:lstStyle/>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3" name="文本框 2"/>
          <p:cNvSpPr txBox="1"/>
          <p:nvPr>
            <p:custDataLst>
              <p:tags r:id="rId1"/>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2" name="文本框 21"/>
          <p:cNvSpPr txBox="1"/>
          <p:nvPr/>
        </p:nvSpPr>
        <p:spPr>
          <a:xfrm>
            <a:off x="958850" y="521335"/>
            <a:ext cx="12192000"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即插即用</a:t>
            </a:r>
            <a:r>
              <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的无损涨点双目</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检测数据增强</a:t>
            </a:r>
            <a:r>
              <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pipeline</a:t>
            </a:r>
            <a:endPar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4" name="文本框 13"/>
          <p:cNvSpPr txBox="1"/>
          <p:nvPr/>
        </p:nvSpPr>
        <p:spPr>
          <a:xfrm>
            <a:off x="1318895" y="2393315"/>
            <a:ext cx="9206865" cy="7600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6. Random Rotate </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随机</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旋转（</a:t>
            </a:r>
            <a:r>
              <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+0.1%</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1318895" y="3545205"/>
            <a:ext cx="9206865" cy="7600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7. Random </a:t>
            </a:r>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Cache CopyPaste</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+0.3%</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4" name="图片 3" descr="copy_36"/>
          <p:cNvPicPr>
            <a:picLocks noChangeAspect="1"/>
          </p:cNvPicPr>
          <p:nvPr/>
        </p:nvPicPr>
        <p:blipFill>
          <a:blip r:embed="rId2"/>
          <a:stretch>
            <a:fillRect/>
          </a:stretch>
        </p:blipFill>
        <p:spPr>
          <a:xfrm>
            <a:off x="887095" y="5129530"/>
            <a:ext cx="4962525" cy="3970655"/>
          </a:xfrm>
          <a:prstGeom prst="rect">
            <a:avLst/>
          </a:prstGeom>
        </p:spPr>
      </p:pic>
      <p:pic>
        <p:nvPicPr>
          <p:cNvPr id="5" name="图片 4" descr="copy_tir_36"/>
          <p:cNvPicPr>
            <a:picLocks noChangeAspect="1"/>
          </p:cNvPicPr>
          <p:nvPr/>
        </p:nvPicPr>
        <p:blipFill>
          <a:blip r:embed="rId3"/>
          <a:stretch>
            <a:fillRect/>
          </a:stretch>
        </p:blipFill>
        <p:spPr>
          <a:xfrm>
            <a:off x="6647815" y="5087620"/>
            <a:ext cx="5015865" cy="4012565"/>
          </a:xfrm>
          <a:prstGeom prst="rect">
            <a:avLst/>
          </a:prstGeom>
        </p:spPr>
      </p:pic>
      <p:sp>
        <p:nvSpPr>
          <p:cNvPr id="13" name="文本框 12"/>
          <p:cNvSpPr txBox="1"/>
          <p:nvPr/>
        </p:nvSpPr>
        <p:spPr>
          <a:xfrm>
            <a:off x="958850" y="9881870"/>
            <a:ext cx="9590405" cy="157543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随机</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目标，随机</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数量、角度、尺度，</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过滤黑夜目标，</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并用缓存队列存储全场景的</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图</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6" name="文本框 15"/>
          <p:cNvSpPr txBox="1"/>
          <p:nvPr/>
        </p:nvSpPr>
        <p:spPr>
          <a:xfrm>
            <a:off x="12912090" y="2537460"/>
            <a:ext cx="9206865" cy="7600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8. 黑夜数据和日间数据互相增强</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+0.8%</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6" name="文本框 5"/>
          <p:cNvSpPr txBox="1"/>
          <p:nvPr/>
        </p:nvSpPr>
        <p:spPr>
          <a:xfrm>
            <a:off x="12840335" y="3761740"/>
            <a:ext cx="11423015" cy="157543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dark channel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增强：提升暗光图像表现能力，使白天接近黑夜</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点光源增强：模拟黑夜</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场景</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grpSp>
        <p:nvGrpSpPr>
          <p:cNvPr id="11" name="组合 10"/>
          <p:cNvGrpSpPr/>
          <p:nvPr/>
        </p:nvGrpSpPr>
        <p:grpSpPr>
          <a:xfrm>
            <a:off x="13488035" y="5706110"/>
            <a:ext cx="9027795" cy="6758940"/>
            <a:chOff x="18633" y="1728"/>
            <a:chExt cx="20523" cy="13159"/>
          </a:xfrm>
        </p:grpSpPr>
        <p:pic>
          <p:nvPicPr>
            <p:cNvPr id="8" name="图片 7"/>
            <p:cNvPicPr>
              <a:picLocks noChangeAspect="1"/>
            </p:cNvPicPr>
            <p:nvPr/>
          </p:nvPicPr>
          <p:blipFill>
            <a:blip r:embed="rId4"/>
            <a:stretch>
              <a:fillRect/>
            </a:stretch>
          </p:blipFill>
          <p:spPr>
            <a:xfrm>
              <a:off x="18633" y="1728"/>
              <a:ext cx="10689" cy="6027"/>
            </a:xfrm>
            <a:prstGeom prst="rect">
              <a:avLst/>
            </a:prstGeom>
          </p:spPr>
        </p:pic>
        <p:pic>
          <p:nvPicPr>
            <p:cNvPr id="9" name="图片 8"/>
            <p:cNvPicPr>
              <a:picLocks noChangeAspect="1"/>
            </p:cNvPicPr>
            <p:nvPr/>
          </p:nvPicPr>
          <p:blipFill>
            <a:blip r:embed="rId5"/>
            <a:stretch>
              <a:fillRect/>
            </a:stretch>
          </p:blipFill>
          <p:spPr>
            <a:xfrm>
              <a:off x="18633" y="7739"/>
              <a:ext cx="10712" cy="7148"/>
            </a:xfrm>
            <a:prstGeom prst="rect">
              <a:avLst/>
            </a:prstGeom>
          </p:spPr>
        </p:pic>
        <p:pic>
          <p:nvPicPr>
            <p:cNvPr id="10" name="图片 9"/>
            <p:cNvPicPr>
              <a:picLocks noChangeAspect="1"/>
            </p:cNvPicPr>
            <p:nvPr/>
          </p:nvPicPr>
          <p:blipFill>
            <a:blip r:embed="rId6"/>
            <a:stretch>
              <a:fillRect/>
            </a:stretch>
          </p:blipFill>
          <p:spPr>
            <a:xfrm>
              <a:off x="29322" y="1728"/>
              <a:ext cx="9835" cy="6027"/>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矩形"/>
          <p:cNvSpPr/>
          <p:nvPr/>
        </p:nvSpPr>
        <p:spPr>
          <a:xfrm>
            <a:off x="-4299" y="11018722"/>
            <a:ext cx="24392598" cy="275727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168" name="圆形"/>
          <p:cNvSpPr/>
          <p:nvPr/>
        </p:nvSpPr>
        <p:spPr>
          <a:xfrm>
            <a:off x="1102604" y="853251"/>
            <a:ext cx="435632" cy="435632"/>
          </a:xfrm>
          <a:prstGeom prst="ellipse">
            <a:avLst/>
          </a:prstGeom>
          <a:solidFill>
            <a:srgbClr val="00EBFF"/>
          </a:solidFill>
          <a:ln w="3175">
            <a:miter lim="400000"/>
          </a:ln>
        </p:spPr>
        <p:txBody>
          <a:bodyPr lIns="10837" tIns="10837" rIns="10837" bIns="10837" anchor="ctr"/>
          <a:lstStyle/>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3" name="文本框 2"/>
          <p:cNvSpPr txBox="1"/>
          <p:nvPr>
            <p:custDataLst>
              <p:tags r:id="rId1"/>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2" name="文本框 21"/>
          <p:cNvSpPr txBox="1"/>
          <p:nvPr/>
        </p:nvSpPr>
        <p:spPr>
          <a:xfrm>
            <a:off x="1750695" y="593090"/>
            <a:ext cx="7357745"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额外数据集的使用（</a:t>
            </a:r>
            <a:r>
              <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+1.5%</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4" name="文本框 13"/>
          <p:cNvSpPr txBox="1"/>
          <p:nvPr/>
        </p:nvSpPr>
        <p:spPr>
          <a:xfrm>
            <a:off x="1247140" y="2125345"/>
            <a:ext cx="6343650" cy="7600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1. VisDrone-DroneVehicle </a:t>
            </a:r>
            <a:endPar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9" name="文本框 8"/>
          <p:cNvSpPr txBox="1"/>
          <p:nvPr/>
        </p:nvSpPr>
        <p:spPr>
          <a:xfrm>
            <a:off x="1247140" y="3257550"/>
            <a:ext cx="9054465" cy="7600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使用测试集8081张</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图像，旋转框转为</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水平框</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11040110" y="1961515"/>
            <a:ext cx="6343650" cy="7600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2. VisDrone2019 </a:t>
            </a:r>
            <a:endPar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1040110" y="3054350"/>
            <a:ext cx="12945110" cy="31299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使用训练集加测试集一共8081张图像</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标签转化：原本的标签只保留car，bus，van三类，其中truck类别不分</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freight car</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和</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truck</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，故用灰色遮挡，或使用伪标签</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分类</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TIR</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图像转化：</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CycleGAN vs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灰度图</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2"/>
          <a:srcRect l="413"/>
          <a:stretch>
            <a:fillRect/>
          </a:stretch>
        </p:blipFill>
        <p:spPr>
          <a:xfrm>
            <a:off x="1204595" y="7390765"/>
            <a:ext cx="7045325" cy="3965575"/>
          </a:xfrm>
          <a:prstGeom prst="rect">
            <a:avLst/>
          </a:prstGeom>
        </p:spPr>
      </p:pic>
      <p:pic>
        <p:nvPicPr>
          <p:cNvPr id="6" name="图片 5"/>
          <p:cNvPicPr>
            <a:picLocks noChangeAspect="1"/>
          </p:cNvPicPr>
          <p:nvPr/>
        </p:nvPicPr>
        <p:blipFill>
          <a:blip r:embed="rId3"/>
          <a:stretch>
            <a:fillRect/>
          </a:stretch>
        </p:blipFill>
        <p:spPr>
          <a:xfrm flipH="1">
            <a:off x="9023985" y="7380605"/>
            <a:ext cx="7049770" cy="3983355"/>
          </a:xfrm>
          <a:prstGeom prst="rect">
            <a:avLst/>
          </a:prstGeom>
        </p:spPr>
      </p:pic>
      <p:pic>
        <p:nvPicPr>
          <p:cNvPr id="7" name="图片 6" descr="0000002_00005_d_0000014"/>
          <p:cNvPicPr>
            <a:picLocks noChangeAspect="1"/>
          </p:cNvPicPr>
          <p:nvPr/>
        </p:nvPicPr>
        <p:blipFill>
          <a:blip r:embed="rId4"/>
          <a:stretch>
            <a:fillRect/>
          </a:stretch>
        </p:blipFill>
        <p:spPr>
          <a:xfrm>
            <a:off x="16369030" y="7361555"/>
            <a:ext cx="7154545" cy="4024630"/>
          </a:xfrm>
          <a:prstGeom prst="rect">
            <a:avLst/>
          </a:prstGeom>
        </p:spPr>
      </p:pic>
      <p:sp>
        <p:nvSpPr>
          <p:cNvPr id="29" name="文本框 28"/>
          <p:cNvSpPr txBox="1"/>
          <p:nvPr/>
        </p:nvSpPr>
        <p:spPr>
          <a:xfrm>
            <a:off x="1795780" y="11682095"/>
            <a:ext cx="6454140"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Original </a:t>
            </a:r>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Figure</a:t>
            </a:r>
            <a:endPar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nvSpPr>
        <p:spPr>
          <a:xfrm>
            <a:off x="9321800" y="11754485"/>
            <a:ext cx="6454140"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Cycle </a:t>
            </a:r>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GAN</a:t>
            </a:r>
            <a:endPar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1" name="文本框 10"/>
          <p:cNvSpPr txBox="1"/>
          <p:nvPr/>
        </p:nvSpPr>
        <p:spPr>
          <a:xfrm>
            <a:off x="16584930" y="11631930"/>
            <a:ext cx="6454140"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Grayscale</a:t>
            </a:r>
            <a:endParaRPr 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12" name="图片 11"/>
          <p:cNvPicPr>
            <a:picLocks noChangeAspect="1"/>
          </p:cNvPicPr>
          <p:nvPr/>
        </p:nvPicPr>
        <p:blipFill>
          <a:blip r:embed="rId5"/>
          <a:stretch>
            <a:fillRect/>
          </a:stretch>
        </p:blipFill>
        <p:spPr>
          <a:xfrm>
            <a:off x="18168620" y="305435"/>
            <a:ext cx="5944235" cy="3370580"/>
          </a:xfrm>
          <a:prstGeom prst="rect">
            <a:avLst/>
          </a:prstGeom>
        </p:spPr>
      </p:pic>
      <p:pic>
        <p:nvPicPr>
          <p:cNvPr id="16" name="图片 15"/>
          <p:cNvPicPr>
            <a:picLocks noChangeAspect="1"/>
          </p:cNvPicPr>
          <p:nvPr/>
        </p:nvPicPr>
        <p:blipFill>
          <a:blip r:embed="rId6"/>
          <a:srcRect l="738" t="1268" b="1102"/>
          <a:stretch>
            <a:fillRect/>
          </a:stretch>
        </p:blipFill>
        <p:spPr>
          <a:xfrm>
            <a:off x="4770120" y="4676775"/>
            <a:ext cx="14954885" cy="5964555"/>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矩形"/>
          <p:cNvSpPr/>
          <p:nvPr/>
        </p:nvSpPr>
        <p:spPr>
          <a:xfrm>
            <a:off x="-4299" y="11018722"/>
            <a:ext cx="24392598" cy="275727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168" name="圆形"/>
          <p:cNvSpPr/>
          <p:nvPr/>
        </p:nvSpPr>
        <p:spPr>
          <a:xfrm>
            <a:off x="958850" y="1097915"/>
            <a:ext cx="503555" cy="435610"/>
          </a:xfrm>
          <a:prstGeom prst="ellipse">
            <a:avLst/>
          </a:prstGeom>
          <a:solidFill>
            <a:srgbClr val="00EBFF"/>
          </a:solidFill>
          <a:ln w="3175">
            <a:miter lim="400000"/>
          </a:ln>
        </p:spPr>
        <p:txBody>
          <a:bodyPr lIns="10837" tIns="10837" rIns="10837" bIns="10837" anchor="ctr"/>
          <a:lstStyle/>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3" name="文本框 2"/>
          <p:cNvSpPr txBox="1"/>
          <p:nvPr>
            <p:custDataLst>
              <p:tags r:id="rId1"/>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2" name="文本框 21"/>
          <p:cNvSpPr txBox="1"/>
          <p:nvPr/>
        </p:nvSpPr>
        <p:spPr>
          <a:xfrm>
            <a:off x="1751330" y="809625"/>
            <a:ext cx="13987145" cy="176022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CBPki</a:t>
            </a:r>
            <a:r>
              <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Dual-CO-DINO-Swin-L</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+0.8%</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endPar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742950" y="12233276"/>
            <a:ext cx="11179810" cy="69850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spAutoFit/>
          </a:bodyPr>
          <a:p>
            <a:pPr marL="0" marR="0" indent="0" algn="l"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tx1">
                    <a:lumMod val="50000"/>
                  </a:schemeClr>
                </a:solidFill>
                <a:effectLst/>
                <a:uFillTx/>
                <a:latin typeface="+mn-lt"/>
                <a:ea typeface="+mn-ea"/>
                <a:cs typeface="+mn-cs"/>
                <a:sym typeface="Helvetica Neue" panose="02000503000000020004"/>
              </a:rPr>
              <a:t>[2] </a:t>
            </a:r>
            <a:r>
              <a:rPr kumimoji="0" lang="zh-CN" altLang="en-US" sz="2200" b="0" i="0" u="none" strike="noStrike" cap="none" spc="0" normalizeH="0" baseline="0">
                <a:ln>
                  <a:noFill/>
                </a:ln>
                <a:solidFill>
                  <a:schemeClr val="tx1">
                    <a:lumMod val="50000"/>
                  </a:schemeClr>
                </a:solidFill>
                <a:effectLst/>
                <a:uFillTx/>
                <a:latin typeface="+mn-lt"/>
                <a:ea typeface="+mn-ea"/>
                <a:cs typeface="+mn-cs"/>
                <a:sym typeface="Helvetica Neue" panose="02000503000000020004"/>
              </a:rPr>
              <a:t>Poly Kernel Inception Network for Remote Sensing Detection</a:t>
            </a:r>
            <a:r>
              <a:rPr kumimoji="0" lang="zh-CN" altLang="en-US" sz="2200" b="0" i="0" u="none" strike="noStrike" cap="none" spc="0" normalizeH="0" baseline="0">
                <a:ln>
                  <a:noFill/>
                </a:ln>
                <a:solidFill>
                  <a:schemeClr val="tx1">
                    <a:lumMod val="50000"/>
                  </a:schemeClr>
                </a:solidFill>
                <a:effectLst/>
                <a:uFillTx/>
                <a:latin typeface="+mn-lt"/>
                <a:ea typeface="+mn-ea"/>
                <a:cs typeface="+mn-cs"/>
                <a:sym typeface="Helvetica Neue" panose="02000503000000020004"/>
              </a:rPr>
              <a:t>，</a:t>
            </a:r>
            <a:r>
              <a:rPr kumimoji="0" lang="en-US" altLang="zh-CN" sz="2200" b="0" i="0" u="none" strike="noStrike" cap="none" spc="0" normalizeH="0" baseline="0">
                <a:ln>
                  <a:noFill/>
                </a:ln>
                <a:solidFill>
                  <a:schemeClr val="tx1">
                    <a:lumMod val="50000"/>
                  </a:schemeClr>
                </a:solidFill>
                <a:effectLst/>
                <a:uFillTx/>
                <a:latin typeface="+mn-lt"/>
                <a:ea typeface="+mn-ea"/>
                <a:cs typeface="+mn-cs"/>
                <a:sym typeface="Helvetica Neue" panose="02000503000000020004"/>
              </a:rPr>
              <a:t> CVPR2024</a:t>
            </a:r>
            <a:endParaRPr kumimoji="0" lang="en-US" altLang="zh-CN" sz="2200" b="0" i="0" u="none" strike="noStrike" cap="none" spc="0" normalizeH="0" baseline="0">
              <a:ln>
                <a:noFill/>
              </a:ln>
              <a:solidFill>
                <a:schemeClr val="tx1">
                  <a:lumMod val="50000"/>
                </a:schemeClr>
              </a:solidFill>
              <a:effectLst/>
              <a:uFillTx/>
              <a:latin typeface="+mn-lt"/>
              <a:ea typeface="+mn-ea"/>
              <a:cs typeface="+mn-cs"/>
              <a:sym typeface="Helvetica Neue" panose="02000503000000020004"/>
            </a:endParaRPr>
          </a:p>
          <a:p>
            <a:pPr marL="0" marR="0" indent="0" algn="l" defTabSz="2438400" rtl="0" fontAlgn="auto" latinLnBrk="0" hangingPunct="0">
              <a:lnSpc>
                <a:spcPct val="100000"/>
              </a:lnSpc>
              <a:spcBef>
                <a:spcPts val="0"/>
              </a:spcBef>
              <a:spcAft>
                <a:spcPts val="0"/>
              </a:spcAft>
              <a:buClrTx/>
              <a:buSzTx/>
              <a:buFontTx/>
              <a:buNone/>
            </a:pPr>
            <a:r>
              <a:rPr lang="en-US" altLang="zh-CN">
                <a:solidFill>
                  <a:schemeClr val="tx1">
                    <a:lumMod val="50000"/>
                  </a:schemeClr>
                </a:solidFill>
                <a:sym typeface="Helvetica Neue" panose="02000503000000020004"/>
              </a:rPr>
              <a:t>[3] </a:t>
            </a:r>
            <a:r>
              <a:rPr>
                <a:solidFill>
                  <a:schemeClr val="tx1">
                    <a:lumMod val="50000"/>
                  </a:schemeClr>
                </a:solidFill>
                <a:sym typeface="Helvetica Neue" panose="02000503000000020004"/>
              </a:rPr>
              <a:t>CBNetV2: A Composite Backbone Network Architecture for Object Detection</a:t>
            </a:r>
            <a:endParaRPr>
              <a:solidFill>
                <a:schemeClr val="tx1">
                  <a:lumMod val="50000"/>
                </a:schemeClr>
              </a:solidFill>
              <a:sym typeface="Helvetica Neue" panose="02000503000000020004"/>
            </a:endParaRPr>
          </a:p>
        </p:txBody>
      </p:sp>
      <p:sp>
        <p:nvSpPr>
          <p:cNvPr id="5" name="文本框 4"/>
          <p:cNvSpPr txBox="1"/>
          <p:nvPr/>
        </p:nvSpPr>
        <p:spPr>
          <a:xfrm>
            <a:off x="1678940" y="2897505"/>
            <a:ext cx="15677515" cy="239141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PKINet [2]</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DOTA</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利好长条目标</a:t>
            </a: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CBNet</a:t>
            </a: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v2 [3]</a:t>
            </a:r>
            <a:endPar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通过骨干网络融合起到弥补小目标信息，增加</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TIR</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分支比重</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6" name="图片 5"/>
          <p:cNvPicPr>
            <a:picLocks noChangeAspect="1"/>
          </p:cNvPicPr>
          <p:nvPr/>
        </p:nvPicPr>
        <p:blipFill>
          <a:blip r:embed="rId2"/>
          <a:stretch>
            <a:fillRect/>
          </a:stretch>
        </p:blipFill>
        <p:spPr>
          <a:xfrm>
            <a:off x="2614930" y="5661025"/>
            <a:ext cx="19380200" cy="635952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ppt背景.jpg" descr="ppt背景.jpg"/>
          <p:cNvPicPr>
            <a:picLocks noChangeAspect="1"/>
          </p:cNvPicPr>
          <p:nvPr/>
        </p:nvPicPr>
        <p:blipFill>
          <a:blip r:embed="rId1"/>
          <a:srcRect t="5" b="5"/>
          <a:stretch>
            <a:fillRect/>
          </a:stretch>
        </p:blipFill>
        <p:spPr>
          <a:xfrm>
            <a:off x="0" y="80"/>
            <a:ext cx="24384001" cy="13715840"/>
          </a:xfrm>
          <a:prstGeom prst="rect">
            <a:avLst/>
          </a:prstGeom>
          <a:ln w="3175">
            <a:miter lim="400000"/>
            <a:headEnd/>
            <a:tailEnd/>
          </a:ln>
        </p:spPr>
      </p:pic>
      <p:pic>
        <p:nvPicPr>
          <p:cNvPr id="156" name="主体主kv.png" descr="主体主kv.png"/>
          <p:cNvPicPr>
            <a:picLocks noChangeAspect="1"/>
          </p:cNvPicPr>
          <p:nvPr/>
        </p:nvPicPr>
        <p:blipFill>
          <a:blip r:embed="rId2"/>
          <a:stretch>
            <a:fillRect/>
          </a:stretch>
        </p:blipFill>
        <p:spPr>
          <a:xfrm>
            <a:off x="7352690" y="4076116"/>
            <a:ext cx="1631993" cy="1645951"/>
          </a:xfrm>
          <a:prstGeom prst="rect">
            <a:avLst/>
          </a:prstGeom>
          <a:ln w="3175">
            <a:miter lim="400000"/>
            <a:headEnd/>
            <a:tailEnd/>
          </a:ln>
        </p:spPr>
      </p:pic>
      <p:sp>
        <p:nvSpPr>
          <p:cNvPr id="163" name="可输入章节说明文字信息"/>
          <p:cNvSpPr txBox="1"/>
          <p:nvPr>
            <p:ph type="subTitle" sz="quarter" idx="1"/>
            <p:custDataLst>
              <p:tags r:id="rId3"/>
            </p:custDataLst>
          </p:nvPr>
        </p:nvSpPr>
        <p:spPr>
          <a:xfrm>
            <a:off x="814705" y="564515"/>
            <a:ext cx="8993505" cy="892175"/>
          </a:xfrm>
          <a:prstGeom prst="rect">
            <a:avLst/>
          </a:prstGeom>
        </p:spPr>
        <p:txBody>
          <a:bodyPr>
            <a:noAutofit/>
          </a:bodyPr>
          <a:lstStyle>
            <a:lvl1pPr defTabSz="726440">
              <a:defRPr sz="4750"/>
            </a:lvl1pPr>
          </a:lstStyle>
          <a:p>
            <a:r>
              <a:rPr lang="zh-CN" altLang="en-US" sz="5400">
                <a:solidFill>
                  <a:schemeClr val="bg1"/>
                </a:solidFill>
                <a:latin typeface="微软雅黑" panose="020B0503020204020204" charset="-122"/>
                <a:ea typeface="微软雅黑" panose="020B0503020204020204" charset="-122"/>
              </a:rPr>
              <a:t>目录</a:t>
            </a:r>
            <a:endParaRPr lang="zh-CN" altLang="en-US" sz="5400">
              <a:solidFill>
                <a:schemeClr val="bg1"/>
              </a:solidFill>
              <a:latin typeface="微软雅黑" panose="020B0503020204020204" charset="-122"/>
              <a:ea typeface="微软雅黑" panose="020B0503020204020204" charset="-122"/>
            </a:endParaRPr>
          </a:p>
        </p:txBody>
      </p:sp>
      <p:sp>
        <p:nvSpPr>
          <p:cNvPr id="20" name="文本框 5"/>
          <p:cNvSpPr txBox="1"/>
          <p:nvPr>
            <p:custDataLst>
              <p:tags r:id="rId4"/>
            </p:custDataLst>
          </p:nvPr>
        </p:nvSpPr>
        <p:spPr>
          <a:xfrm>
            <a:off x="3600000" y="2393315"/>
            <a:ext cx="8372475" cy="782955"/>
          </a:xfrm>
          <a:prstGeom prst="rect">
            <a:avLst/>
          </a:prstGeom>
          <a:ln w="3175">
            <a:miter lim="400000"/>
          </a:ln>
        </p:spPr>
        <p:txBody>
          <a:bodyPr wrap="square" lIns="22859" tIns="22859" rIns="22859" bIns="22859">
            <a:spAutoFit/>
          </a:bodyPr>
          <a:p>
            <a:pPr algn="l" defTabSz="457200">
              <a:defRPr sz="2000">
                <a:solidFill>
                  <a:srgbClr val="FFFFFF"/>
                </a:solidFill>
                <a:latin typeface="Alibaba PuHuiTi"/>
                <a:ea typeface="Alibaba PuHuiTi"/>
                <a:cs typeface="Alibaba PuHuiTi"/>
                <a:sym typeface="Alibaba PuHuiTi"/>
              </a:defRPr>
            </a:pPr>
            <a:r>
              <a:rPr lang="zh-CN" altLang="en-US" sz="4800">
                <a:latin typeface="微软雅黑" panose="020B0503020204020204" charset="-122"/>
                <a:ea typeface="微软雅黑" panose="020B0503020204020204" charset="-122"/>
                <a:cs typeface="微软雅黑" panose="020B0503020204020204" charset="-122"/>
                <a:sym typeface="Arial" panose="020B0604020202020204"/>
              </a:rPr>
              <a:t>一、团队背景和成员简介</a:t>
            </a:r>
            <a:endParaRPr lang="zh-CN" altLang="en-US" sz="4800">
              <a:latin typeface="微软雅黑" panose="020B0503020204020204" charset="-122"/>
              <a:ea typeface="微软雅黑" panose="020B0503020204020204" charset="-122"/>
              <a:cs typeface="微软雅黑" panose="020B0503020204020204" charset="-122"/>
              <a:sym typeface="Arial" panose="020B0604020202020204"/>
            </a:endParaRPr>
          </a:p>
        </p:txBody>
      </p:sp>
      <p:sp>
        <p:nvSpPr>
          <p:cNvPr id="3" name="文本框 2"/>
          <p:cNvSpPr txBox="1"/>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13" name="文本框 5"/>
          <p:cNvSpPr txBox="1"/>
          <p:nvPr>
            <p:custDataLst>
              <p:tags r:id="rId5"/>
            </p:custDataLst>
          </p:nvPr>
        </p:nvSpPr>
        <p:spPr>
          <a:xfrm>
            <a:off x="3600000" y="3689350"/>
            <a:ext cx="8372475" cy="782955"/>
          </a:xfrm>
          <a:prstGeom prst="rect">
            <a:avLst/>
          </a:prstGeom>
          <a:ln w="3175">
            <a:miter lim="400000"/>
          </a:ln>
        </p:spPr>
        <p:txBody>
          <a:bodyPr wrap="square" lIns="22859" tIns="22859" rIns="22859" bIns="22859">
            <a:spAutoFit/>
          </a:bodyPr>
          <a:p>
            <a:pPr algn="l" defTabSz="457200">
              <a:defRPr sz="2000">
                <a:solidFill>
                  <a:srgbClr val="FFFFFF"/>
                </a:solidFill>
                <a:latin typeface="Alibaba PuHuiTi"/>
                <a:ea typeface="Alibaba PuHuiTi"/>
                <a:cs typeface="Alibaba PuHuiTi"/>
                <a:sym typeface="Alibaba PuHuiTi"/>
              </a:defRPr>
            </a:pPr>
            <a:r>
              <a:rPr lang="zh-CN" altLang="en-US" sz="4800">
                <a:latin typeface="微软雅黑" panose="020B0503020204020204" charset="-122"/>
                <a:ea typeface="微软雅黑" panose="020B0503020204020204" charset="-122"/>
                <a:cs typeface="微软雅黑" panose="020B0503020204020204" charset="-122"/>
                <a:sym typeface="Arial" panose="020B0604020202020204"/>
              </a:rPr>
              <a:t>二、</a:t>
            </a:r>
            <a:r>
              <a:rPr lang="zh-CN" altLang="en-US" sz="4800">
                <a:latin typeface="微软雅黑" panose="020B0503020204020204" charset="-122"/>
                <a:ea typeface="微软雅黑" panose="020B0503020204020204" charset="-122"/>
                <a:cs typeface="微软雅黑" panose="020B0503020204020204" charset="-122"/>
                <a:sym typeface="Arial" panose="020B0604020202020204"/>
              </a:rPr>
              <a:t>赛题及</a:t>
            </a:r>
            <a:r>
              <a:rPr lang="zh-CN" altLang="en-US" sz="4800">
                <a:latin typeface="微软雅黑" panose="020B0503020204020204" charset="-122"/>
                <a:ea typeface="微软雅黑" panose="020B0503020204020204" charset="-122"/>
                <a:cs typeface="微软雅黑" panose="020B0503020204020204" charset="-122"/>
                <a:sym typeface="Arial" panose="020B0604020202020204"/>
              </a:rPr>
              <a:t>难点解析</a:t>
            </a:r>
            <a:endParaRPr lang="zh-CN" altLang="en-US" sz="4800">
              <a:latin typeface="微软雅黑" panose="020B0503020204020204" charset="-122"/>
              <a:ea typeface="微软雅黑" panose="020B0503020204020204" charset="-122"/>
              <a:cs typeface="微软雅黑" panose="020B0503020204020204" charset="-122"/>
              <a:sym typeface="Arial" panose="020B0604020202020204"/>
            </a:endParaRPr>
          </a:p>
        </p:txBody>
      </p:sp>
      <p:sp>
        <p:nvSpPr>
          <p:cNvPr id="17" name="文本框 5"/>
          <p:cNvSpPr txBox="1"/>
          <p:nvPr>
            <p:custDataLst>
              <p:tags r:id="rId6"/>
            </p:custDataLst>
          </p:nvPr>
        </p:nvSpPr>
        <p:spPr>
          <a:xfrm>
            <a:off x="3600000" y="4985385"/>
            <a:ext cx="8372475" cy="782955"/>
          </a:xfrm>
          <a:prstGeom prst="rect">
            <a:avLst/>
          </a:prstGeom>
          <a:ln w="3175">
            <a:miter lim="400000"/>
          </a:ln>
        </p:spPr>
        <p:txBody>
          <a:bodyPr wrap="square" lIns="22859" tIns="22859" rIns="22859" bIns="22859">
            <a:spAutoFit/>
          </a:bodyPr>
          <a:p>
            <a:pPr algn="l" defTabSz="457200">
              <a:defRPr sz="2000">
                <a:solidFill>
                  <a:srgbClr val="FFFFFF"/>
                </a:solidFill>
                <a:latin typeface="Alibaba PuHuiTi"/>
                <a:ea typeface="Alibaba PuHuiTi"/>
                <a:cs typeface="Alibaba PuHuiTi"/>
                <a:sym typeface="Alibaba PuHuiTi"/>
              </a:defRPr>
            </a:pPr>
            <a:r>
              <a:rPr lang="zh-CN" altLang="en-US" sz="4800">
                <a:latin typeface="微软雅黑" panose="020B0503020204020204" charset="-122"/>
                <a:ea typeface="微软雅黑" panose="020B0503020204020204" charset="-122"/>
                <a:cs typeface="微软雅黑" panose="020B0503020204020204" charset="-122"/>
                <a:sym typeface="Arial" panose="020B0604020202020204"/>
              </a:rPr>
              <a:t>三、</a:t>
            </a:r>
            <a:r>
              <a:rPr lang="zh-CN" altLang="en-US" sz="4800">
                <a:latin typeface="微软雅黑" panose="020B0503020204020204" charset="-122"/>
                <a:ea typeface="微软雅黑" panose="020B0503020204020204" charset="-122"/>
                <a:cs typeface="微软雅黑" panose="020B0503020204020204" charset="-122"/>
                <a:sym typeface="Arial" panose="020B0604020202020204"/>
              </a:rPr>
              <a:t>解决方案及创新点</a:t>
            </a:r>
            <a:endParaRPr lang="zh-CN" altLang="en-US" sz="4800">
              <a:latin typeface="微软雅黑" panose="020B0503020204020204" charset="-122"/>
              <a:ea typeface="微软雅黑" panose="020B0503020204020204" charset="-122"/>
              <a:cs typeface="微软雅黑" panose="020B0503020204020204" charset="-122"/>
              <a:sym typeface="Arial" panose="020B0604020202020204"/>
            </a:endParaRPr>
          </a:p>
        </p:txBody>
      </p:sp>
      <p:sp>
        <p:nvSpPr>
          <p:cNvPr id="23" name="文本框 5"/>
          <p:cNvSpPr txBox="1"/>
          <p:nvPr>
            <p:custDataLst>
              <p:tags r:id="rId7"/>
            </p:custDataLst>
          </p:nvPr>
        </p:nvSpPr>
        <p:spPr>
          <a:xfrm>
            <a:off x="3600000" y="6535420"/>
            <a:ext cx="8372475" cy="782955"/>
          </a:xfrm>
          <a:prstGeom prst="rect">
            <a:avLst/>
          </a:prstGeom>
          <a:ln w="3175">
            <a:miter lim="400000"/>
          </a:ln>
        </p:spPr>
        <p:txBody>
          <a:bodyPr wrap="square" lIns="22859" tIns="22859" rIns="22859" bIns="22859">
            <a:spAutoFit/>
          </a:bodyPr>
          <a:p>
            <a:pPr algn="l" defTabSz="457200">
              <a:defRPr sz="2000">
                <a:solidFill>
                  <a:srgbClr val="FFFFFF"/>
                </a:solidFill>
                <a:latin typeface="Alibaba PuHuiTi"/>
                <a:ea typeface="Alibaba PuHuiTi"/>
                <a:cs typeface="Alibaba PuHuiTi"/>
                <a:sym typeface="Alibaba PuHuiTi"/>
              </a:defRPr>
            </a:pPr>
            <a:r>
              <a:rPr lang="zh-CN" altLang="en-US" sz="4800">
                <a:latin typeface="微软雅黑" panose="020B0503020204020204" charset="-122"/>
                <a:ea typeface="微软雅黑" panose="020B0503020204020204" charset="-122"/>
                <a:cs typeface="微软雅黑" panose="020B0503020204020204" charset="-122"/>
                <a:sym typeface="Arial" panose="020B0604020202020204"/>
              </a:rPr>
              <a:t>四、其他探索</a:t>
            </a:r>
            <a:r>
              <a:rPr lang="zh-CN" altLang="en-US" sz="4800">
                <a:latin typeface="微软雅黑" panose="020B0503020204020204" charset="-122"/>
                <a:ea typeface="微软雅黑" panose="020B0503020204020204" charset="-122"/>
                <a:cs typeface="微软雅黑" panose="020B0503020204020204" charset="-122"/>
                <a:sym typeface="Arial" panose="020B0604020202020204"/>
              </a:rPr>
              <a:t>思路</a:t>
            </a:r>
            <a:endParaRPr lang="zh-CN" altLang="en-US" sz="4800">
              <a:latin typeface="微软雅黑" panose="020B0503020204020204" charset="-122"/>
              <a:ea typeface="微软雅黑" panose="020B0503020204020204" charset="-122"/>
              <a:cs typeface="微软雅黑" panose="020B0503020204020204" charset="-122"/>
              <a:sym typeface="Arial" panose="020B0604020202020204"/>
            </a:endParaRPr>
          </a:p>
        </p:txBody>
      </p:sp>
      <p:sp>
        <p:nvSpPr>
          <p:cNvPr id="24" name="文本框 5"/>
          <p:cNvSpPr txBox="1"/>
          <p:nvPr>
            <p:custDataLst>
              <p:tags r:id="rId8"/>
            </p:custDataLst>
          </p:nvPr>
        </p:nvSpPr>
        <p:spPr>
          <a:xfrm>
            <a:off x="3600000" y="7938135"/>
            <a:ext cx="8372475" cy="782955"/>
          </a:xfrm>
          <a:prstGeom prst="rect">
            <a:avLst/>
          </a:prstGeom>
          <a:ln w="3175">
            <a:miter lim="400000"/>
          </a:ln>
        </p:spPr>
        <p:txBody>
          <a:bodyPr wrap="square" lIns="22859" tIns="22859" rIns="22859" bIns="22859">
            <a:spAutoFit/>
          </a:bodyPr>
          <a:p>
            <a:pPr algn="l" defTabSz="457200">
              <a:defRPr sz="2000">
                <a:solidFill>
                  <a:srgbClr val="FFFFFF"/>
                </a:solidFill>
                <a:latin typeface="Alibaba PuHuiTi"/>
                <a:ea typeface="Alibaba PuHuiTi"/>
                <a:cs typeface="Alibaba PuHuiTi"/>
                <a:sym typeface="Alibaba PuHuiTi"/>
              </a:defRPr>
            </a:pPr>
            <a:r>
              <a:rPr lang="zh-CN" altLang="en-US" sz="4800">
                <a:latin typeface="微软雅黑" panose="020B0503020204020204" charset="-122"/>
                <a:ea typeface="微软雅黑" panose="020B0503020204020204" charset="-122"/>
                <a:cs typeface="微软雅黑" panose="020B0503020204020204" charset="-122"/>
                <a:sym typeface="Arial" panose="020B0604020202020204"/>
              </a:rPr>
              <a:t>五、实验</a:t>
            </a:r>
            <a:endParaRPr lang="zh-CN" altLang="en-US" sz="4800">
              <a:latin typeface="微软雅黑" panose="020B0503020204020204" charset="-122"/>
              <a:ea typeface="微软雅黑" panose="020B0503020204020204" charset="-122"/>
              <a:cs typeface="微软雅黑" panose="020B0503020204020204" charset="-122"/>
              <a:sym typeface="Arial" panose="020B0604020202020204"/>
            </a:endParaRPr>
          </a:p>
        </p:txBody>
      </p:sp>
      <p:sp>
        <p:nvSpPr>
          <p:cNvPr id="25" name="文本框 5"/>
          <p:cNvSpPr txBox="1"/>
          <p:nvPr>
            <p:custDataLst>
              <p:tags r:id="rId9"/>
            </p:custDataLst>
          </p:nvPr>
        </p:nvSpPr>
        <p:spPr>
          <a:xfrm>
            <a:off x="3622860" y="9340850"/>
            <a:ext cx="8372475" cy="782955"/>
          </a:xfrm>
          <a:prstGeom prst="rect">
            <a:avLst/>
          </a:prstGeom>
          <a:ln w="3175">
            <a:miter lim="400000"/>
          </a:ln>
        </p:spPr>
        <p:txBody>
          <a:bodyPr wrap="square" lIns="22859" tIns="22859" rIns="22859" bIns="22859">
            <a:spAutoFit/>
          </a:bodyPr>
          <a:p>
            <a:pPr algn="l" defTabSz="457200">
              <a:defRPr sz="2000">
                <a:solidFill>
                  <a:srgbClr val="FFFFFF"/>
                </a:solidFill>
                <a:latin typeface="Alibaba PuHuiTi"/>
                <a:ea typeface="Alibaba PuHuiTi"/>
                <a:cs typeface="Alibaba PuHuiTi"/>
                <a:sym typeface="Alibaba PuHuiTi"/>
              </a:defRPr>
            </a:pPr>
            <a:r>
              <a:rPr lang="zh-CN" altLang="en-US" sz="4800">
                <a:latin typeface="微软雅黑" panose="020B0503020204020204" charset="-122"/>
                <a:ea typeface="微软雅黑" panose="020B0503020204020204" charset="-122"/>
                <a:cs typeface="微软雅黑" panose="020B0503020204020204" charset="-122"/>
                <a:sym typeface="Arial" panose="020B0604020202020204"/>
              </a:rPr>
              <a:t>六、总结与</a:t>
            </a:r>
            <a:r>
              <a:rPr lang="zh-CN" altLang="en-US" sz="4800">
                <a:latin typeface="微软雅黑" panose="020B0503020204020204" charset="-122"/>
                <a:ea typeface="微软雅黑" panose="020B0503020204020204" charset="-122"/>
                <a:cs typeface="微软雅黑" panose="020B0503020204020204" charset="-122"/>
                <a:sym typeface="Arial" panose="020B0604020202020204"/>
              </a:rPr>
              <a:t>感想</a:t>
            </a:r>
            <a:endParaRPr lang="zh-CN" altLang="en-US" sz="4800">
              <a:latin typeface="微软雅黑" panose="020B0503020204020204" charset="-122"/>
              <a:ea typeface="微软雅黑" panose="020B0503020204020204" charset="-122"/>
              <a:cs typeface="微软雅黑" panose="020B0503020204020204" charset="-122"/>
              <a:sym typeface="Arial" panose="020B0604020202020204"/>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矩形"/>
          <p:cNvSpPr/>
          <p:nvPr/>
        </p:nvSpPr>
        <p:spPr>
          <a:xfrm>
            <a:off x="-4299" y="11018722"/>
            <a:ext cx="24392598" cy="275727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168" name="圆形"/>
          <p:cNvSpPr/>
          <p:nvPr/>
        </p:nvSpPr>
        <p:spPr>
          <a:xfrm>
            <a:off x="1103239" y="665291"/>
            <a:ext cx="435632" cy="435632"/>
          </a:xfrm>
          <a:prstGeom prst="ellipse">
            <a:avLst/>
          </a:prstGeom>
          <a:solidFill>
            <a:srgbClr val="00EBFF"/>
          </a:solidFill>
          <a:ln w="3175">
            <a:miter lim="400000"/>
          </a:ln>
        </p:spPr>
        <p:txBody>
          <a:bodyPr lIns="10837" tIns="10837" rIns="10837" bIns="10837" anchor="ctr"/>
          <a:lstStyle/>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3" name="文本框 2"/>
          <p:cNvSpPr txBox="1"/>
          <p:nvPr>
            <p:custDataLst>
              <p:tags r:id="rId1"/>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2" name="文本框 21"/>
          <p:cNvSpPr txBox="1"/>
          <p:nvPr/>
        </p:nvSpPr>
        <p:spPr>
          <a:xfrm>
            <a:off x="1823085" y="377190"/>
            <a:ext cx="7681595"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CBPki</a:t>
            </a:r>
            <a:r>
              <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Dual-CO-DINO-Swin-</a:t>
            </a:r>
            <a:r>
              <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L</a:t>
            </a:r>
            <a:endPar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13" name="图片 12"/>
          <p:cNvPicPr>
            <a:picLocks noChangeAspect="1"/>
          </p:cNvPicPr>
          <p:nvPr/>
        </p:nvPicPr>
        <p:blipFill>
          <a:blip r:embed="rId2"/>
          <a:stretch>
            <a:fillRect/>
          </a:stretch>
        </p:blipFill>
        <p:spPr>
          <a:xfrm>
            <a:off x="1115695" y="1241425"/>
            <a:ext cx="22307550" cy="11654790"/>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矩形"/>
          <p:cNvSpPr/>
          <p:nvPr/>
        </p:nvSpPr>
        <p:spPr>
          <a:xfrm>
            <a:off x="-4299" y="11018722"/>
            <a:ext cx="24392598" cy="275727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168" name="圆形"/>
          <p:cNvSpPr/>
          <p:nvPr/>
        </p:nvSpPr>
        <p:spPr>
          <a:xfrm>
            <a:off x="959094" y="1169481"/>
            <a:ext cx="435632" cy="435632"/>
          </a:xfrm>
          <a:prstGeom prst="ellipse">
            <a:avLst/>
          </a:prstGeom>
          <a:solidFill>
            <a:srgbClr val="00EBFF"/>
          </a:solidFill>
          <a:ln w="3175">
            <a:miter lim="400000"/>
          </a:ln>
        </p:spPr>
        <p:txBody>
          <a:bodyPr lIns="10837" tIns="10837" rIns="10837" bIns="10837" anchor="ctr"/>
          <a:lstStyle/>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3" name="文本框 2"/>
          <p:cNvSpPr txBox="1"/>
          <p:nvPr>
            <p:custDataLst>
              <p:tags r:id="rId1"/>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2" name="文本框 21"/>
          <p:cNvSpPr txBox="1"/>
          <p:nvPr/>
        </p:nvSpPr>
        <p:spPr>
          <a:xfrm>
            <a:off x="1751330" y="881380"/>
            <a:ext cx="7681595"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本方案贡献</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总结</a:t>
            </a: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1678940" y="2897505"/>
            <a:ext cx="18479135" cy="56540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具体分析了双模态数据不对齐的现象，提出</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了离线配准和随机数据偏移的方案缓解这个问题</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设计了一套</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几乎无损</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的即插即用的数据增强pipeline</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针对该场景提出了一套额外数据集</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利用的思路</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结合</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PKINet</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网络优势使用</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CBNetv2</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思路设计了</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CBPki</a:t>
            </a:r>
            <a:r>
              <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Dual-CO-DINO-Swin-L</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ppt背景.jpg" descr="ppt背景.jpg"/>
          <p:cNvPicPr>
            <a:picLocks noChangeAspect="1"/>
          </p:cNvPicPr>
          <p:nvPr/>
        </p:nvPicPr>
        <p:blipFill>
          <a:blip r:embed="rId1"/>
          <a:srcRect t="5" b="5"/>
          <a:stretch>
            <a:fillRect/>
          </a:stretch>
        </p:blipFill>
        <p:spPr>
          <a:xfrm>
            <a:off x="0" y="80"/>
            <a:ext cx="24384001" cy="13715840"/>
          </a:xfrm>
          <a:prstGeom prst="rect">
            <a:avLst/>
          </a:prstGeom>
          <a:ln w="3175">
            <a:miter lim="400000"/>
            <a:headEnd/>
            <a:tailEnd/>
          </a:ln>
        </p:spPr>
      </p:pic>
      <p:pic>
        <p:nvPicPr>
          <p:cNvPr id="156" name="主体主kv.png" descr="主体主kv.png"/>
          <p:cNvPicPr>
            <a:picLocks noChangeAspect="1"/>
          </p:cNvPicPr>
          <p:nvPr/>
        </p:nvPicPr>
        <p:blipFill>
          <a:blip r:embed="rId2"/>
          <a:stretch>
            <a:fillRect/>
          </a:stretch>
        </p:blipFill>
        <p:spPr>
          <a:xfrm>
            <a:off x="7352690" y="4076116"/>
            <a:ext cx="1631993" cy="1645951"/>
          </a:xfrm>
          <a:prstGeom prst="rect">
            <a:avLst/>
          </a:prstGeom>
          <a:ln w="3175">
            <a:miter lim="400000"/>
            <a:headEnd/>
            <a:tailEnd/>
          </a:ln>
        </p:spPr>
      </p:pic>
      <p:sp>
        <p:nvSpPr>
          <p:cNvPr id="3" name="文本框 2"/>
          <p:cNvSpPr txBox="1"/>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13" name="文本框 5"/>
          <p:cNvSpPr txBox="1"/>
          <p:nvPr>
            <p:custDataLst>
              <p:tags r:id="rId3"/>
            </p:custDataLst>
          </p:nvPr>
        </p:nvSpPr>
        <p:spPr>
          <a:xfrm>
            <a:off x="7295700" y="3401695"/>
            <a:ext cx="8372475" cy="967740"/>
          </a:xfrm>
          <a:prstGeom prst="rect">
            <a:avLst/>
          </a:prstGeom>
          <a:ln w="3175">
            <a:miter lim="400000"/>
          </a:ln>
        </p:spPr>
        <p:txBody>
          <a:bodyPr wrap="square" lIns="22859" tIns="22859" rIns="22859" bIns="22859">
            <a:spAutoFit/>
          </a:bodyPr>
          <a:p>
            <a:pPr algn="l" defTabSz="457200">
              <a:defRPr sz="2000">
                <a:solidFill>
                  <a:srgbClr val="FFFFFF"/>
                </a:solidFill>
                <a:latin typeface="Alibaba PuHuiTi"/>
                <a:ea typeface="Alibaba PuHuiTi"/>
                <a:cs typeface="Alibaba PuHuiTi"/>
                <a:sym typeface="Alibaba PuHuiTi"/>
              </a:defRPr>
            </a:pPr>
            <a:r>
              <a:rPr lang="zh-CN" altLang="en-US" sz="6000" b="1">
                <a:latin typeface="微软雅黑" panose="020B0503020204020204" charset="-122"/>
                <a:ea typeface="微软雅黑" panose="020B0503020204020204" charset="-122"/>
                <a:cs typeface="微软雅黑" panose="020B0503020204020204" charset="-122"/>
                <a:sym typeface="Arial" panose="020B0604020202020204"/>
              </a:rPr>
              <a:t>四、其他探索思路</a:t>
            </a:r>
            <a:endParaRPr lang="zh-CN" altLang="en-US" sz="6000" b="1">
              <a:latin typeface="微软雅黑" panose="020B0503020204020204" charset="-122"/>
              <a:ea typeface="微软雅黑" panose="020B0503020204020204" charset="-122"/>
              <a:cs typeface="微软雅黑" panose="020B0503020204020204" charset="-122"/>
              <a:sym typeface="Arial" panose="020B0604020202020204"/>
            </a:endParaRPr>
          </a:p>
        </p:txBody>
      </p:sp>
      <p:sp>
        <p:nvSpPr>
          <p:cNvPr id="2" name="文本框 5"/>
          <p:cNvSpPr txBox="1"/>
          <p:nvPr>
            <p:custDataLst>
              <p:tags r:id="rId4"/>
            </p:custDataLst>
          </p:nvPr>
        </p:nvSpPr>
        <p:spPr>
          <a:xfrm>
            <a:off x="7439660" y="5346065"/>
            <a:ext cx="11533505" cy="3737610"/>
          </a:xfrm>
          <a:prstGeom prst="rect">
            <a:avLst/>
          </a:prstGeom>
          <a:ln w="3175">
            <a:miter lim="400000"/>
          </a:ln>
        </p:spPr>
        <p:txBody>
          <a:bodyPr wrap="square" lIns="22859" tIns="22859" rIns="22859" bIns="22859">
            <a:spAutoFit/>
          </a:bodyPr>
          <a:p>
            <a:pPr algn="l" defTabSz="457200">
              <a:defRPr sz="2000">
                <a:solidFill>
                  <a:srgbClr val="FFFFFF"/>
                </a:solidFill>
                <a:latin typeface="Alibaba PuHuiTi"/>
                <a:ea typeface="Alibaba PuHuiTi"/>
                <a:cs typeface="Alibaba PuHuiTi"/>
                <a:sym typeface="Alibaba PuHuiTi"/>
              </a:defRPr>
            </a:pPr>
            <a:r>
              <a:rPr lang="en-US" altLang="zh-CN" sz="4000">
                <a:latin typeface="微软雅黑" panose="020B0503020204020204" charset="-122"/>
                <a:ea typeface="微软雅黑" panose="020B0503020204020204" charset="-122"/>
                <a:cs typeface="微软雅黑" panose="020B0503020204020204" charset="-122"/>
                <a:sym typeface="Arial" panose="020B0604020202020204"/>
              </a:rPr>
              <a:t>· </a:t>
            </a:r>
            <a:r>
              <a:rPr lang="zh-CN" altLang="en-US" sz="4000">
                <a:latin typeface="微软雅黑" panose="020B0503020204020204" charset="-122"/>
                <a:ea typeface="微软雅黑" panose="020B0503020204020204" charset="-122"/>
                <a:cs typeface="微软雅黑" panose="020B0503020204020204" charset="-122"/>
                <a:sym typeface="Arial" panose="020B0604020202020204"/>
              </a:rPr>
              <a:t>CO-DINO TensorRT 推理适配</a:t>
            </a: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r>
              <a:rPr lang="en-US" altLang="zh-CN" sz="4000">
                <a:latin typeface="微软雅黑" panose="020B0503020204020204" charset="-122"/>
                <a:ea typeface="微软雅黑" panose="020B0503020204020204" charset="-122"/>
                <a:cs typeface="微软雅黑" panose="020B0503020204020204" charset="-122"/>
                <a:sym typeface="Arial" panose="020B0604020202020204"/>
              </a:rPr>
              <a:t>· </a:t>
            </a:r>
            <a:r>
              <a:rPr lang="zh-CN" altLang="en-US" sz="4000">
                <a:latin typeface="微软雅黑" panose="020B0503020204020204" charset="-122"/>
                <a:ea typeface="微软雅黑" panose="020B0503020204020204" charset="-122"/>
                <a:cs typeface="微软雅黑" panose="020B0503020204020204" charset="-122"/>
                <a:sym typeface="Arial" panose="020B0604020202020204"/>
              </a:rPr>
              <a:t>分类模型优化检测结果</a:t>
            </a: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r>
              <a:rPr lang="en-US" altLang="zh-CN" sz="4000">
                <a:latin typeface="微软雅黑" panose="020B0503020204020204" charset="-122"/>
                <a:ea typeface="微软雅黑" panose="020B0503020204020204" charset="-122"/>
                <a:cs typeface="微软雅黑" panose="020B0503020204020204" charset="-122"/>
                <a:sym typeface="Arial" panose="020B0604020202020204"/>
              </a:rPr>
              <a:t>· </a:t>
            </a:r>
            <a:r>
              <a:rPr lang="zh-CN" altLang="en-US" sz="4000">
                <a:latin typeface="微软雅黑" panose="020B0503020204020204" charset="-122"/>
                <a:ea typeface="微软雅黑" panose="020B0503020204020204" charset="-122"/>
                <a:cs typeface="微软雅黑" panose="020B0503020204020204" charset="-122"/>
                <a:sym typeface="Arial" panose="020B0604020202020204"/>
              </a:rPr>
              <a:t>双流融合方式的探索</a:t>
            </a: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矩形"/>
          <p:cNvSpPr/>
          <p:nvPr/>
        </p:nvSpPr>
        <p:spPr>
          <a:xfrm>
            <a:off x="-4299" y="-59998"/>
            <a:ext cx="24392598" cy="1383599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pic>
        <p:nvPicPr>
          <p:cNvPr id="160" name="主体主kv.png" descr="主体主kv.png"/>
          <p:cNvPicPr>
            <a:picLocks noChangeAspect="1"/>
          </p:cNvPicPr>
          <p:nvPr/>
        </p:nvPicPr>
        <p:blipFill>
          <a:blip r:embed="rId1">
            <a:alphaModFix amt="50401"/>
          </a:blip>
          <a:srcRect l="22766" t="38826" r="25573" b="32210"/>
          <a:stretch>
            <a:fillRect/>
          </a:stretch>
        </p:blipFill>
        <p:spPr>
          <a:xfrm>
            <a:off x="-60739" y="-70200"/>
            <a:ext cx="24505478" cy="13856400"/>
          </a:xfrm>
          <a:prstGeom prst="rect">
            <a:avLst/>
          </a:prstGeom>
          <a:ln w="3175">
            <a:miter lim="400000"/>
            <a:headEnd/>
            <a:tailEnd/>
          </a:ln>
        </p:spPr>
      </p:pic>
      <p:sp>
        <p:nvSpPr>
          <p:cNvPr id="3" name="文本框 2"/>
          <p:cNvSpPr txBox="1"/>
          <p:nvPr>
            <p:custDataLst>
              <p:tags r:id="rId2"/>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10" name="可输入章节说明文字信息"/>
          <p:cNvSpPr txBox="1"/>
          <p:nvPr>
            <p:custDataLst>
              <p:tags r:id="rId3"/>
            </p:custDataLst>
          </p:nvPr>
        </p:nvSpPr>
        <p:spPr>
          <a:xfrm>
            <a:off x="887095" y="377190"/>
            <a:ext cx="8069580" cy="892175"/>
          </a:xfrm>
          <a:prstGeom prst="rect">
            <a:avLst/>
          </a:prstGeom>
          <a:ln w="3175">
            <a:miter lim="400000"/>
          </a:ln>
        </p:spPr>
        <p:txBody>
          <a:bodyPr lIns="10837" tIns="10837" rIns="10837" bIns="10837">
            <a:noAutofit/>
          </a:bodyPr>
          <a:lstStyle>
            <a:lvl1pPr defTabSz="726440">
              <a:defRPr sz="4750"/>
            </a:lvl1pPr>
          </a:lstStyle>
          <a:p>
            <a:r>
              <a:rPr lang="zh-CN" sz="5400" b="1">
                <a:solidFill>
                  <a:schemeClr val="bg2">
                    <a:lumMod val="10000"/>
                  </a:schemeClr>
                </a:solidFill>
                <a:latin typeface="微软雅黑" panose="020B0503020204020204" charset="-122"/>
                <a:ea typeface="微软雅黑" panose="020B0503020204020204" charset="-122"/>
              </a:rPr>
              <a:t>四</a:t>
            </a:r>
            <a:r>
              <a:rPr sz="5400" b="1">
                <a:solidFill>
                  <a:schemeClr val="bg2">
                    <a:lumMod val="10000"/>
                  </a:schemeClr>
                </a:solidFill>
                <a:latin typeface="微软雅黑" panose="020B0503020204020204" charset="-122"/>
                <a:ea typeface="微软雅黑" panose="020B0503020204020204" charset="-122"/>
              </a:rPr>
              <a:t>、其他探索思路</a:t>
            </a:r>
            <a:endParaRPr sz="5400" b="1">
              <a:solidFill>
                <a:schemeClr val="bg2">
                  <a:lumMod val="10000"/>
                </a:schemeClr>
              </a:solidFill>
              <a:latin typeface="微软雅黑" panose="020B0503020204020204" charset="-122"/>
              <a:ea typeface="微软雅黑" panose="020B0503020204020204" charset="-122"/>
            </a:endParaRPr>
          </a:p>
        </p:txBody>
      </p:sp>
      <p:sp>
        <p:nvSpPr>
          <p:cNvPr id="168" name="圆形"/>
          <p:cNvSpPr/>
          <p:nvPr/>
        </p:nvSpPr>
        <p:spPr>
          <a:xfrm>
            <a:off x="2255129" y="1817816"/>
            <a:ext cx="435632" cy="435632"/>
          </a:xfrm>
          <a:prstGeom prst="ellipse">
            <a:avLst/>
          </a:prstGeom>
          <a:solidFill>
            <a:srgbClr val="00EBFF"/>
          </a:solidFill>
          <a:ln w="3175">
            <a:miter lim="400000"/>
          </a:ln>
        </p:spPr>
        <p:txBody>
          <a:bodyPr lIns="10837" tIns="10837" rIns="10837" bIns="10837" anchor="ctr"/>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22" name="文本框 21"/>
          <p:cNvSpPr txBox="1"/>
          <p:nvPr/>
        </p:nvSpPr>
        <p:spPr>
          <a:xfrm>
            <a:off x="3047365" y="1529715"/>
            <a:ext cx="7681595"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CO-DINO</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TensorRT 推理适配</a:t>
            </a: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6" name="文本框 5"/>
          <p:cNvSpPr txBox="1"/>
          <p:nvPr/>
        </p:nvSpPr>
        <p:spPr>
          <a:xfrm>
            <a:off x="1678940" y="2897505"/>
            <a:ext cx="21792565" cy="239141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魔改动态图前向流程实现模型转换为onnx</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模型参数量大（导出静态图大于2GB），采用分块导出策略。</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对于后处理包含anchor generator 和 topk等不使用静态图导出采用手写后处理实现</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11" name="图片 10"/>
          <p:cNvPicPr>
            <a:picLocks noChangeAspect="1"/>
          </p:cNvPicPr>
          <p:nvPr/>
        </p:nvPicPr>
        <p:blipFill>
          <a:blip r:embed="rId4"/>
          <a:srcRect t="712"/>
          <a:stretch>
            <a:fillRect/>
          </a:stretch>
        </p:blipFill>
        <p:spPr>
          <a:xfrm>
            <a:off x="4343400" y="5473700"/>
            <a:ext cx="14359890" cy="7790815"/>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矩形"/>
          <p:cNvSpPr/>
          <p:nvPr/>
        </p:nvSpPr>
        <p:spPr>
          <a:xfrm>
            <a:off x="-4299" y="-59998"/>
            <a:ext cx="24392598" cy="1383599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pic>
        <p:nvPicPr>
          <p:cNvPr id="160" name="主体主kv.png" descr="主体主kv.png"/>
          <p:cNvPicPr>
            <a:picLocks noChangeAspect="1"/>
          </p:cNvPicPr>
          <p:nvPr/>
        </p:nvPicPr>
        <p:blipFill>
          <a:blip r:embed="rId1">
            <a:alphaModFix amt="50401"/>
          </a:blip>
          <a:srcRect l="22766" t="38826" r="25573" b="32210"/>
          <a:stretch>
            <a:fillRect/>
          </a:stretch>
        </p:blipFill>
        <p:spPr>
          <a:xfrm>
            <a:off x="-60739" y="-70200"/>
            <a:ext cx="24505478" cy="13856400"/>
          </a:xfrm>
          <a:prstGeom prst="rect">
            <a:avLst/>
          </a:prstGeom>
          <a:ln w="3175">
            <a:miter lim="400000"/>
            <a:headEnd/>
            <a:tailEnd/>
          </a:ln>
        </p:spPr>
      </p:pic>
      <p:sp>
        <p:nvSpPr>
          <p:cNvPr id="3" name="文本框 2"/>
          <p:cNvSpPr txBox="1"/>
          <p:nvPr>
            <p:custDataLst>
              <p:tags r:id="rId2"/>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168" name="圆形"/>
          <p:cNvSpPr/>
          <p:nvPr/>
        </p:nvSpPr>
        <p:spPr>
          <a:xfrm>
            <a:off x="814949" y="521781"/>
            <a:ext cx="435632" cy="435632"/>
          </a:xfrm>
          <a:prstGeom prst="ellipse">
            <a:avLst/>
          </a:prstGeom>
          <a:solidFill>
            <a:srgbClr val="00EBFF"/>
          </a:solidFill>
          <a:ln w="3175">
            <a:miter lim="400000"/>
          </a:ln>
        </p:spPr>
        <p:txBody>
          <a:bodyPr lIns="10837" tIns="10837" rIns="10837" bIns="10837" anchor="ctr"/>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22" name="文本框 21"/>
          <p:cNvSpPr txBox="1"/>
          <p:nvPr/>
        </p:nvSpPr>
        <p:spPr>
          <a:xfrm>
            <a:off x="1607185" y="233680"/>
            <a:ext cx="7681595"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CO-DINO</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TensorRT 推理适配</a:t>
            </a: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6" name="文本框 5"/>
          <p:cNvSpPr txBox="1"/>
          <p:nvPr/>
        </p:nvSpPr>
        <p:spPr>
          <a:xfrm>
            <a:off x="958850" y="1385570"/>
            <a:ext cx="11221085" cy="786955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onnx-sim进行简化</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融合</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策略</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最终将模型在从onnx转换为tensorrt时开启内置的plugin用来实现自定义的融合结构和算子。</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1.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推理将rgb-backbone和tir-backbone分配到不同的cuda-stream，在两路同时并行推理</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2.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将两个结果合并进入dino-head部分，将输出的900个预测结果</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进行阈值过滤</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3.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生成检测框并</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将feature-map尺度还原到图像尺度获得结果</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2" name="图片 1"/>
          <p:cNvPicPr>
            <a:picLocks noChangeAspect="1"/>
          </p:cNvPicPr>
          <p:nvPr/>
        </p:nvPicPr>
        <p:blipFill>
          <a:blip r:embed="rId3"/>
          <a:srcRect l="2083" t="3655" r="1924" b="3855"/>
          <a:stretch>
            <a:fillRect/>
          </a:stretch>
        </p:blipFill>
        <p:spPr>
          <a:xfrm>
            <a:off x="12084685" y="1645285"/>
            <a:ext cx="5004435" cy="2924810"/>
          </a:xfrm>
          <a:prstGeom prst="rect">
            <a:avLst/>
          </a:prstGeom>
        </p:spPr>
      </p:pic>
      <p:pic>
        <p:nvPicPr>
          <p:cNvPr id="4" name="图片 3"/>
          <p:cNvPicPr>
            <a:picLocks noChangeAspect="1"/>
          </p:cNvPicPr>
          <p:nvPr/>
        </p:nvPicPr>
        <p:blipFill>
          <a:blip r:embed="rId4"/>
          <a:srcRect l="3115" t="1079" r="2731" b="1674"/>
          <a:stretch>
            <a:fillRect/>
          </a:stretch>
        </p:blipFill>
        <p:spPr>
          <a:xfrm>
            <a:off x="19567525" y="499110"/>
            <a:ext cx="3108960" cy="4464685"/>
          </a:xfrm>
          <a:prstGeom prst="rect">
            <a:avLst/>
          </a:prstGeom>
        </p:spPr>
      </p:pic>
      <p:pic>
        <p:nvPicPr>
          <p:cNvPr id="5" name="图片 4"/>
          <p:cNvPicPr>
            <a:picLocks noChangeAspect="1"/>
          </p:cNvPicPr>
          <p:nvPr/>
        </p:nvPicPr>
        <p:blipFill>
          <a:blip r:embed="rId5"/>
          <a:stretch>
            <a:fillRect/>
          </a:stretch>
        </p:blipFill>
        <p:spPr>
          <a:xfrm>
            <a:off x="13776325" y="5274310"/>
            <a:ext cx="7600950" cy="6934200"/>
          </a:xfrm>
          <a:prstGeom prst="rect">
            <a:avLst/>
          </a:prstGeom>
        </p:spPr>
      </p:pic>
      <p:sp>
        <p:nvSpPr>
          <p:cNvPr id="7" name="文本框 6"/>
          <p:cNvSpPr txBox="1"/>
          <p:nvPr/>
        </p:nvSpPr>
        <p:spPr>
          <a:xfrm>
            <a:off x="16080740" y="12258675"/>
            <a:ext cx="3936365" cy="7600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layernorm合并</a:t>
            </a: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nvSpPr>
        <p:spPr>
          <a:xfrm>
            <a:off x="1750695" y="4422140"/>
            <a:ext cx="7681595"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处理流程</a:t>
            </a: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9" name="圆形"/>
          <p:cNvSpPr/>
          <p:nvPr/>
        </p:nvSpPr>
        <p:spPr>
          <a:xfrm>
            <a:off x="907659" y="4710241"/>
            <a:ext cx="435632" cy="435632"/>
          </a:xfrm>
          <a:prstGeom prst="ellipse">
            <a:avLst/>
          </a:prstGeom>
          <a:solidFill>
            <a:srgbClr val="00EBFF"/>
          </a:solidFill>
          <a:ln w="3175">
            <a:miter lim="400000"/>
          </a:ln>
        </p:spPr>
        <p:txBody>
          <a:bodyPr lIns="10837" tIns="10837" rIns="10837" bIns="10837" anchor="ctr"/>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12" name="文本框 11"/>
          <p:cNvSpPr txBox="1"/>
          <p:nvPr/>
        </p:nvSpPr>
        <p:spPr>
          <a:xfrm>
            <a:off x="1844040" y="9386570"/>
            <a:ext cx="3726815"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优化</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结果</a:t>
            </a: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3" name="圆形"/>
          <p:cNvSpPr/>
          <p:nvPr/>
        </p:nvSpPr>
        <p:spPr>
          <a:xfrm>
            <a:off x="1001004" y="9674671"/>
            <a:ext cx="435632" cy="435632"/>
          </a:xfrm>
          <a:prstGeom prst="ellipse">
            <a:avLst/>
          </a:prstGeom>
          <a:solidFill>
            <a:srgbClr val="00EBFF"/>
          </a:solidFill>
          <a:ln w="3175">
            <a:miter lim="400000"/>
          </a:ln>
        </p:spPr>
        <p:txBody>
          <a:bodyPr lIns="10837" tIns="10837" rIns="10837" bIns="10837" anchor="ctr"/>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14" name="文本框 13"/>
          <p:cNvSpPr txBox="1"/>
          <p:nvPr/>
        </p:nvSpPr>
        <p:spPr>
          <a:xfrm>
            <a:off x="958850" y="10242550"/>
            <a:ext cx="11221085" cy="310832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no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推理速度：</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H800</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单卡</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2FPS -&gt; </a:t>
            </a:r>
            <a:r>
              <a:rPr lang="en-US" altLang="zh-CN" sz="3200" b="0">
                <a:solidFill>
                  <a:schemeClr val="accent5">
                    <a:lumMod val="50000"/>
                  </a:schemeClr>
                </a:solidFill>
                <a:latin typeface="微软雅黑" panose="020B0503020204020204" charset="-122"/>
                <a:ea typeface="微软雅黑" panose="020B0503020204020204" charset="-122"/>
                <a:cs typeface="微软雅黑" panose="020B0503020204020204" charset="-122"/>
                <a:sym typeface="+mn-ea"/>
              </a:rPr>
              <a:t>5FPS</a:t>
            </a:r>
            <a:endParaRPr lang="zh-CN" altLang="en-US" sz="3200" b="0">
              <a:solidFill>
                <a:schemeClr val="accent5">
                  <a:lumMod val="5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显存占用：推理</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10G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-&gt; </a:t>
            </a:r>
            <a:r>
              <a:rPr lang="zh-CN" altLang="en-US" sz="3200" b="0">
                <a:solidFill>
                  <a:schemeClr val="accent5">
                    <a:lumMod val="50000"/>
                  </a:schemeClr>
                </a:solidFill>
                <a:latin typeface="微软雅黑" panose="020B0503020204020204" charset="-122"/>
                <a:ea typeface="微软雅黑" panose="020B0503020204020204" charset="-122"/>
                <a:cs typeface="微软雅黑" panose="020B0503020204020204" charset="-122"/>
                <a:sym typeface="+mn-ea"/>
              </a:rPr>
              <a:t>5G</a:t>
            </a: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精度损失：</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1%</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左右</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矩形"/>
          <p:cNvSpPr/>
          <p:nvPr/>
        </p:nvSpPr>
        <p:spPr>
          <a:xfrm>
            <a:off x="-4299" y="-59998"/>
            <a:ext cx="24392598" cy="1383599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pic>
        <p:nvPicPr>
          <p:cNvPr id="160" name="主体主kv.png" descr="主体主kv.png"/>
          <p:cNvPicPr>
            <a:picLocks noChangeAspect="1"/>
          </p:cNvPicPr>
          <p:nvPr/>
        </p:nvPicPr>
        <p:blipFill>
          <a:blip r:embed="rId1">
            <a:alphaModFix amt="50401"/>
          </a:blip>
          <a:srcRect l="22766" t="38826" r="25573" b="32210"/>
          <a:stretch>
            <a:fillRect/>
          </a:stretch>
        </p:blipFill>
        <p:spPr>
          <a:xfrm>
            <a:off x="-60739" y="-54325"/>
            <a:ext cx="24505478" cy="13856400"/>
          </a:xfrm>
          <a:prstGeom prst="rect">
            <a:avLst/>
          </a:prstGeom>
          <a:ln w="3175">
            <a:miter lim="400000"/>
            <a:headEnd/>
            <a:tailEnd/>
          </a:ln>
        </p:spPr>
      </p:pic>
      <p:sp>
        <p:nvSpPr>
          <p:cNvPr id="3" name="文本框 2"/>
          <p:cNvSpPr txBox="1"/>
          <p:nvPr>
            <p:custDataLst>
              <p:tags r:id="rId2"/>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168" name="圆形"/>
          <p:cNvSpPr/>
          <p:nvPr/>
        </p:nvSpPr>
        <p:spPr>
          <a:xfrm>
            <a:off x="1750939" y="521781"/>
            <a:ext cx="435632" cy="435632"/>
          </a:xfrm>
          <a:prstGeom prst="ellipse">
            <a:avLst/>
          </a:prstGeom>
          <a:solidFill>
            <a:srgbClr val="00EBFF"/>
          </a:solidFill>
          <a:ln w="3175">
            <a:miter lim="400000"/>
          </a:ln>
        </p:spPr>
        <p:txBody>
          <a:bodyPr lIns="10837" tIns="10837" rIns="10837" bIns="10837" anchor="ctr"/>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22" name="文本框 21"/>
          <p:cNvSpPr txBox="1"/>
          <p:nvPr/>
        </p:nvSpPr>
        <p:spPr>
          <a:xfrm>
            <a:off x="2543175" y="233680"/>
            <a:ext cx="7681595"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分类模型优化检测结果</a:t>
            </a:r>
            <a:r>
              <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双分类</a:t>
            </a: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grpSp>
        <p:nvGrpSpPr>
          <p:cNvPr id="10" name="组合 9"/>
          <p:cNvGrpSpPr/>
          <p:nvPr/>
        </p:nvGrpSpPr>
        <p:grpSpPr>
          <a:xfrm>
            <a:off x="2427875" y="4119245"/>
            <a:ext cx="19520697" cy="7151370"/>
            <a:chOff x="982" y="4561"/>
            <a:chExt cx="35944" cy="12002"/>
          </a:xfrm>
        </p:grpSpPr>
        <p:pic>
          <p:nvPicPr>
            <p:cNvPr id="120" name="图片 119"/>
            <p:cNvPicPr/>
            <p:nvPr/>
          </p:nvPicPr>
          <p:blipFill>
            <a:blip r:embed="rId3"/>
            <a:stretch>
              <a:fillRect/>
            </a:stretch>
          </p:blipFill>
          <p:spPr>
            <a:xfrm>
              <a:off x="982" y="4561"/>
              <a:ext cx="12000" cy="12000"/>
            </a:xfrm>
            <a:prstGeom prst="rect">
              <a:avLst/>
            </a:prstGeom>
            <a:noFill/>
            <a:ln w="9525">
              <a:noFill/>
            </a:ln>
          </p:spPr>
        </p:pic>
        <p:pic>
          <p:nvPicPr>
            <p:cNvPr id="11" name="图片 10"/>
            <p:cNvPicPr/>
            <p:nvPr/>
          </p:nvPicPr>
          <p:blipFill>
            <a:blip r:embed="rId4"/>
            <a:stretch>
              <a:fillRect/>
            </a:stretch>
          </p:blipFill>
          <p:spPr>
            <a:xfrm>
              <a:off x="12963" y="4563"/>
              <a:ext cx="12000" cy="12000"/>
            </a:xfrm>
            <a:prstGeom prst="rect">
              <a:avLst/>
            </a:prstGeom>
            <a:noFill/>
            <a:ln w="9525">
              <a:noFill/>
            </a:ln>
          </p:spPr>
        </p:pic>
        <p:pic>
          <p:nvPicPr>
            <p:cNvPr id="12" name="图片 11"/>
            <p:cNvPicPr/>
            <p:nvPr/>
          </p:nvPicPr>
          <p:blipFill>
            <a:blip r:embed="rId5"/>
            <a:stretch>
              <a:fillRect/>
            </a:stretch>
          </p:blipFill>
          <p:spPr>
            <a:xfrm>
              <a:off x="24926" y="4563"/>
              <a:ext cx="12000" cy="12000"/>
            </a:xfrm>
            <a:prstGeom prst="rect">
              <a:avLst/>
            </a:prstGeom>
            <a:noFill/>
            <a:ln w="9525">
              <a:noFill/>
            </a:ln>
          </p:spPr>
        </p:pic>
      </p:grpSp>
      <p:sp>
        <p:nvSpPr>
          <p:cNvPr id="13" name="文本框 12"/>
          <p:cNvSpPr txBox="1"/>
          <p:nvPr/>
        </p:nvSpPr>
        <p:spPr>
          <a:xfrm>
            <a:off x="1678940" y="1601470"/>
            <a:ext cx="18409285" cy="157543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训练了基于双流的分类模型Dual-Stream-ViT-B</a:t>
            </a: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对包含框裁剪出的车辆（</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truck &amp; freight car</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）进行2分类，实际分类性能低于检测模型</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矩形"/>
          <p:cNvSpPr/>
          <p:nvPr/>
        </p:nvSpPr>
        <p:spPr>
          <a:xfrm>
            <a:off x="-4299" y="-59998"/>
            <a:ext cx="24392598" cy="1383599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pic>
        <p:nvPicPr>
          <p:cNvPr id="160" name="主体主kv.png" descr="主体主kv.png"/>
          <p:cNvPicPr>
            <a:picLocks noChangeAspect="1"/>
          </p:cNvPicPr>
          <p:nvPr/>
        </p:nvPicPr>
        <p:blipFill>
          <a:blip r:embed="rId1">
            <a:alphaModFix amt="50401"/>
          </a:blip>
          <a:srcRect l="22766" t="38826" r="25573" b="32210"/>
          <a:stretch>
            <a:fillRect/>
          </a:stretch>
        </p:blipFill>
        <p:spPr>
          <a:xfrm>
            <a:off x="-49309" y="-70200"/>
            <a:ext cx="24505478" cy="13856400"/>
          </a:xfrm>
          <a:prstGeom prst="rect">
            <a:avLst/>
          </a:prstGeom>
          <a:ln w="3175">
            <a:miter lim="400000"/>
            <a:headEnd/>
            <a:tailEnd/>
          </a:ln>
        </p:spPr>
      </p:pic>
      <p:sp>
        <p:nvSpPr>
          <p:cNvPr id="3" name="文本框 2"/>
          <p:cNvSpPr txBox="1"/>
          <p:nvPr>
            <p:custDataLst>
              <p:tags r:id="rId2"/>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168" name="圆形"/>
          <p:cNvSpPr/>
          <p:nvPr/>
        </p:nvSpPr>
        <p:spPr>
          <a:xfrm>
            <a:off x="1750939" y="521781"/>
            <a:ext cx="435632" cy="435632"/>
          </a:xfrm>
          <a:prstGeom prst="ellipse">
            <a:avLst/>
          </a:prstGeom>
          <a:solidFill>
            <a:srgbClr val="00EBFF"/>
          </a:solidFill>
          <a:ln w="3175">
            <a:miter lim="400000"/>
          </a:ln>
        </p:spPr>
        <p:txBody>
          <a:bodyPr lIns="10837" tIns="10837" rIns="10837" bIns="10837" anchor="ctr"/>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22" name="文本框 21"/>
          <p:cNvSpPr txBox="1"/>
          <p:nvPr/>
        </p:nvSpPr>
        <p:spPr>
          <a:xfrm>
            <a:off x="2543175" y="233680"/>
            <a:ext cx="10916920" cy="176022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分类模型优化检测结果</a:t>
            </a:r>
            <a:r>
              <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六分类</a:t>
            </a: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1678940" y="1385570"/>
            <a:ext cx="15241270" cy="157543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训练了基于双流的分类模型Dual-Stream-ViT-B</a:t>
            </a: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对包含了背景类的框裁剪车辆进行</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6</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分类，实际分类性能低于检测模型</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2" name="图片 1"/>
          <p:cNvPicPr/>
          <p:nvPr/>
        </p:nvPicPr>
        <p:blipFill>
          <a:blip r:embed="rId3"/>
          <a:stretch>
            <a:fillRect/>
          </a:stretch>
        </p:blipFill>
        <p:spPr>
          <a:xfrm>
            <a:off x="1678940" y="3329940"/>
            <a:ext cx="8844915" cy="7849235"/>
          </a:xfrm>
          <a:prstGeom prst="rect">
            <a:avLst/>
          </a:prstGeom>
          <a:noFill/>
          <a:ln w="9525">
            <a:noFill/>
          </a:ln>
        </p:spPr>
      </p:pic>
      <p:pic>
        <p:nvPicPr>
          <p:cNvPr id="4" name="图片 3"/>
          <p:cNvPicPr/>
          <p:nvPr/>
        </p:nvPicPr>
        <p:blipFill>
          <a:blip r:embed="rId4"/>
          <a:srcRect r="9348" b="4917"/>
          <a:stretch>
            <a:fillRect/>
          </a:stretch>
        </p:blipFill>
        <p:spPr>
          <a:xfrm>
            <a:off x="13609320" y="3329940"/>
            <a:ext cx="9230360" cy="7846695"/>
          </a:xfrm>
          <a:prstGeom prst="rect">
            <a:avLst/>
          </a:prstGeom>
          <a:noFill/>
          <a:ln w="9525">
            <a:noFill/>
          </a:ln>
        </p:spPr>
      </p:pic>
      <p:sp>
        <p:nvSpPr>
          <p:cNvPr id="20" name="文本框 19"/>
          <p:cNvSpPr txBox="1"/>
          <p:nvPr/>
        </p:nvSpPr>
        <p:spPr>
          <a:xfrm>
            <a:off x="16152495" y="11610975"/>
            <a:ext cx="4403725"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lang="zh-CN" altLang="en-US" sz="3200">
                <a:solidFill>
                  <a:schemeClr val="tx1">
                    <a:lumMod val="50000"/>
                  </a:schemeClr>
                </a:solidFill>
                <a:latin typeface="微软雅黑" panose="020B0503020204020204" charset="-122"/>
                <a:ea typeface="微软雅黑" panose="020B0503020204020204" charset="-122"/>
                <a:cs typeface="微软雅黑" panose="020B0503020204020204" charset="-122"/>
                <a:sym typeface="+mn-ea"/>
              </a:rPr>
              <a:t>检测模型</a:t>
            </a:r>
            <a:r>
              <a:rPr lang="zh-CN" altLang="en-US" sz="3200">
                <a:solidFill>
                  <a:schemeClr val="tx1">
                    <a:lumMod val="50000"/>
                  </a:schemeClr>
                </a:solidFill>
                <a:latin typeface="微软雅黑" panose="020B0503020204020204" charset="-122"/>
                <a:ea typeface="微软雅黑" panose="020B0503020204020204" charset="-122"/>
                <a:cs typeface="微软雅黑" panose="020B0503020204020204" charset="-122"/>
                <a:sym typeface="+mn-ea"/>
              </a:rPr>
              <a:t>性能</a:t>
            </a:r>
            <a:endParaRPr lang="zh-CN" altLang="en-US" sz="3200">
              <a:solidFill>
                <a:schemeClr val="tx1">
                  <a:lumMod val="5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3479165" y="11548110"/>
            <a:ext cx="4403725"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lang="zh-CN" altLang="en-US" sz="3200">
                <a:solidFill>
                  <a:schemeClr val="tx1">
                    <a:lumMod val="50000"/>
                  </a:schemeClr>
                </a:solidFill>
                <a:latin typeface="微软雅黑" panose="020B0503020204020204" charset="-122"/>
                <a:ea typeface="微软雅黑" panose="020B0503020204020204" charset="-122"/>
                <a:cs typeface="微软雅黑" panose="020B0503020204020204" charset="-122"/>
                <a:sym typeface="+mn-ea"/>
              </a:rPr>
              <a:t>分类模型</a:t>
            </a:r>
            <a:r>
              <a:rPr lang="zh-CN" altLang="en-US" sz="3200">
                <a:solidFill>
                  <a:schemeClr val="tx1">
                    <a:lumMod val="50000"/>
                  </a:schemeClr>
                </a:solidFill>
                <a:latin typeface="微软雅黑" panose="020B0503020204020204" charset="-122"/>
                <a:ea typeface="微软雅黑" panose="020B0503020204020204" charset="-122"/>
                <a:cs typeface="微软雅黑" panose="020B0503020204020204" charset="-122"/>
                <a:sym typeface="+mn-ea"/>
              </a:rPr>
              <a:t>性能</a:t>
            </a:r>
            <a:endParaRPr lang="zh-CN" altLang="en-US" sz="3200">
              <a:solidFill>
                <a:schemeClr val="tx1">
                  <a:lumMod val="50000"/>
                </a:scheme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矩形"/>
          <p:cNvSpPr/>
          <p:nvPr/>
        </p:nvSpPr>
        <p:spPr>
          <a:xfrm>
            <a:off x="-4299" y="-59998"/>
            <a:ext cx="24392598" cy="1383599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pic>
        <p:nvPicPr>
          <p:cNvPr id="160" name="主体主kv.png" descr="主体主kv.png"/>
          <p:cNvPicPr>
            <a:picLocks noChangeAspect="1"/>
          </p:cNvPicPr>
          <p:nvPr/>
        </p:nvPicPr>
        <p:blipFill>
          <a:blip r:embed="rId1">
            <a:alphaModFix amt="50401"/>
          </a:blip>
          <a:srcRect l="22766" t="38826" r="25573" b="32210"/>
          <a:stretch>
            <a:fillRect/>
          </a:stretch>
        </p:blipFill>
        <p:spPr>
          <a:xfrm>
            <a:off x="-60739" y="-70200"/>
            <a:ext cx="24505478" cy="13856400"/>
          </a:xfrm>
          <a:prstGeom prst="rect">
            <a:avLst/>
          </a:prstGeom>
          <a:ln w="3175">
            <a:miter lim="400000"/>
            <a:headEnd/>
            <a:tailEnd/>
          </a:ln>
        </p:spPr>
      </p:pic>
      <p:sp>
        <p:nvSpPr>
          <p:cNvPr id="3" name="文本框 2"/>
          <p:cNvSpPr txBox="1"/>
          <p:nvPr>
            <p:custDataLst>
              <p:tags r:id="rId2"/>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168" name="圆形"/>
          <p:cNvSpPr/>
          <p:nvPr/>
        </p:nvSpPr>
        <p:spPr>
          <a:xfrm>
            <a:off x="1750939" y="521781"/>
            <a:ext cx="435632" cy="435632"/>
          </a:xfrm>
          <a:prstGeom prst="ellipse">
            <a:avLst/>
          </a:prstGeom>
          <a:solidFill>
            <a:srgbClr val="00EBFF"/>
          </a:solidFill>
          <a:ln w="3175">
            <a:miter lim="400000"/>
          </a:ln>
        </p:spPr>
        <p:txBody>
          <a:bodyPr lIns="10837" tIns="10837" rIns="10837" bIns="10837" anchor="ctr"/>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22" name="文本框 21"/>
          <p:cNvSpPr txBox="1"/>
          <p:nvPr/>
        </p:nvSpPr>
        <p:spPr>
          <a:xfrm>
            <a:off x="2543175" y="233680"/>
            <a:ext cx="10916920"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双流融合方式的</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探索</a:t>
            </a: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5" name="文本框 14"/>
          <p:cNvSpPr txBox="1"/>
          <p:nvPr/>
        </p:nvSpPr>
        <p:spPr>
          <a:xfrm>
            <a:off x="167005" y="13207048"/>
            <a:ext cx="11179810" cy="36004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tx1">
                    <a:lumMod val="50000"/>
                  </a:schemeClr>
                </a:solidFill>
                <a:effectLst/>
                <a:uFillTx/>
                <a:latin typeface="+mn-lt"/>
                <a:ea typeface="+mn-ea"/>
                <a:cs typeface="+mn-cs"/>
                <a:sym typeface="Helvetica Neue" panose="02000503000000020004"/>
              </a:rPr>
              <a:t>[4] </a:t>
            </a:r>
            <a:r>
              <a:rPr kumimoji="0" sz="2200" b="0" i="0" u="none" strike="noStrike" cap="none" spc="0" normalizeH="0" baseline="0">
                <a:ln>
                  <a:noFill/>
                </a:ln>
                <a:solidFill>
                  <a:schemeClr val="tx1">
                    <a:lumMod val="50000"/>
                  </a:schemeClr>
                </a:solidFill>
                <a:effectLst/>
                <a:uFillTx/>
                <a:latin typeface="+mn-lt"/>
                <a:ea typeface="+mn-ea"/>
                <a:cs typeface="+mn-cs"/>
                <a:sym typeface="Helvetica Neue" panose="02000503000000020004"/>
              </a:rPr>
              <a:t>Explicit Attention-Enhanced Fusion for RGB-Thermal Perception Tasks</a:t>
            </a:r>
            <a:endParaRPr kumimoji="0" sz="2200" b="0" i="0" u="none" strike="noStrike" cap="none" spc="0" normalizeH="0" baseline="0">
              <a:ln>
                <a:noFill/>
              </a:ln>
              <a:solidFill>
                <a:schemeClr val="tx1">
                  <a:lumMod val="50000"/>
                </a:schemeClr>
              </a:solidFill>
              <a:effectLst/>
              <a:uFillTx/>
              <a:latin typeface="+mn-lt"/>
              <a:ea typeface="+mn-ea"/>
              <a:cs typeface="+mn-cs"/>
              <a:sym typeface="Helvetica Neue" panose="02000503000000020004"/>
            </a:endParaRPr>
          </a:p>
        </p:txBody>
      </p:sp>
      <p:pic>
        <p:nvPicPr>
          <p:cNvPr id="6" name="图片 5"/>
          <p:cNvPicPr>
            <a:picLocks noChangeAspect="1"/>
          </p:cNvPicPr>
          <p:nvPr/>
        </p:nvPicPr>
        <p:blipFill>
          <a:blip r:embed="rId3"/>
          <a:srcRect b="4290"/>
          <a:stretch>
            <a:fillRect/>
          </a:stretch>
        </p:blipFill>
        <p:spPr>
          <a:xfrm>
            <a:off x="7727315" y="953770"/>
            <a:ext cx="15897860" cy="4787900"/>
          </a:xfrm>
          <a:prstGeom prst="rect">
            <a:avLst/>
          </a:prstGeom>
        </p:spPr>
      </p:pic>
      <p:sp>
        <p:nvSpPr>
          <p:cNvPr id="7" name="文本框 6"/>
          <p:cNvSpPr txBox="1"/>
          <p:nvPr/>
        </p:nvSpPr>
        <p:spPr>
          <a:xfrm>
            <a:off x="742950" y="1780540"/>
            <a:ext cx="7188835" cy="402272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EAEFNet[4]</a:t>
            </a: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针对</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RGB</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和</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TIR</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的激活信息情况</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使用特殊的门控机制进行不同</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的激活</a:t>
            </a: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8" name="图片 7"/>
          <p:cNvPicPr>
            <a:picLocks noChangeAspect="1"/>
          </p:cNvPicPr>
          <p:nvPr/>
        </p:nvPicPr>
        <p:blipFill>
          <a:blip r:embed="rId4"/>
          <a:srcRect t="4688"/>
          <a:stretch>
            <a:fillRect/>
          </a:stretch>
        </p:blipFill>
        <p:spPr>
          <a:xfrm>
            <a:off x="2327275" y="6777355"/>
            <a:ext cx="19072225" cy="5680710"/>
          </a:xfrm>
          <a:prstGeom prst="rect">
            <a:avLst/>
          </a:prstGeom>
        </p:spPr>
      </p:pic>
      <p:sp>
        <p:nvSpPr>
          <p:cNvPr id="2" name="矩形 1"/>
          <p:cNvSpPr/>
          <p:nvPr/>
        </p:nvSpPr>
        <p:spPr>
          <a:xfrm>
            <a:off x="2327275" y="12032615"/>
            <a:ext cx="863600" cy="452120"/>
          </a:xfrm>
          <a:prstGeom prst="rect">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endParaRPr kumimoji="0" lang="zh-CN" altLang="en-US" sz="28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矩形"/>
          <p:cNvSpPr/>
          <p:nvPr/>
        </p:nvSpPr>
        <p:spPr>
          <a:xfrm>
            <a:off x="-4299" y="-59998"/>
            <a:ext cx="24392598" cy="1383599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pic>
        <p:nvPicPr>
          <p:cNvPr id="160" name="主体主kv.png" descr="主体主kv.png"/>
          <p:cNvPicPr>
            <a:picLocks noChangeAspect="1"/>
          </p:cNvPicPr>
          <p:nvPr/>
        </p:nvPicPr>
        <p:blipFill>
          <a:blip r:embed="rId1">
            <a:alphaModFix amt="50401"/>
          </a:blip>
          <a:srcRect l="22766" t="38826" r="25573" b="32210"/>
          <a:stretch>
            <a:fillRect/>
          </a:stretch>
        </p:blipFill>
        <p:spPr>
          <a:xfrm>
            <a:off x="-60739" y="-70200"/>
            <a:ext cx="24505478" cy="13856400"/>
          </a:xfrm>
          <a:prstGeom prst="rect">
            <a:avLst/>
          </a:prstGeom>
          <a:ln w="3175">
            <a:miter lim="400000"/>
            <a:headEnd/>
            <a:tailEnd/>
          </a:ln>
        </p:spPr>
      </p:pic>
      <p:sp>
        <p:nvSpPr>
          <p:cNvPr id="3" name="文本框 2"/>
          <p:cNvSpPr txBox="1"/>
          <p:nvPr>
            <p:custDataLst>
              <p:tags r:id="rId2"/>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168" name="圆形"/>
          <p:cNvSpPr/>
          <p:nvPr/>
        </p:nvSpPr>
        <p:spPr>
          <a:xfrm>
            <a:off x="1750939" y="521781"/>
            <a:ext cx="435632" cy="435632"/>
          </a:xfrm>
          <a:prstGeom prst="ellipse">
            <a:avLst/>
          </a:prstGeom>
          <a:solidFill>
            <a:srgbClr val="00EBFF"/>
          </a:solidFill>
          <a:ln w="3175">
            <a:miter lim="400000"/>
          </a:ln>
        </p:spPr>
        <p:txBody>
          <a:bodyPr lIns="10837" tIns="10837" rIns="10837" bIns="10837" anchor="ctr"/>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22" name="文本框 21"/>
          <p:cNvSpPr txBox="1"/>
          <p:nvPr/>
        </p:nvSpPr>
        <p:spPr>
          <a:xfrm>
            <a:off x="2543175" y="233680"/>
            <a:ext cx="10916920"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双流融合方式的</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探索</a:t>
            </a: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5" name="文本框 14"/>
          <p:cNvSpPr txBox="1"/>
          <p:nvPr/>
        </p:nvSpPr>
        <p:spPr>
          <a:xfrm>
            <a:off x="527050" y="13045123"/>
            <a:ext cx="12872720" cy="36004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spAutoFit/>
          </a:bodyPr>
          <a:p>
            <a:pPr marL="0" marR="0" indent="0" algn="l"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tx1">
                    <a:lumMod val="50000"/>
                  </a:schemeClr>
                </a:solidFill>
                <a:effectLst/>
                <a:uFillTx/>
                <a:latin typeface="+mn-lt"/>
                <a:ea typeface="+mn-ea"/>
                <a:cs typeface="+mn-cs"/>
                <a:sym typeface="Helvetica Neue" panose="02000503000000020004"/>
              </a:rPr>
              <a:t>[5] </a:t>
            </a:r>
            <a:r>
              <a:rPr kumimoji="0" sz="2200" b="0" i="0" u="none" strike="noStrike" cap="none" spc="0" normalizeH="0" baseline="0">
                <a:ln>
                  <a:noFill/>
                </a:ln>
                <a:solidFill>
                  <a:schemeClr val="tx1">
                    <a:lumMod val="50000"/>
                  </a:schemeClr>
                </a:solidFill>
                <a:effectLst/>
                <a:uFillTx/>
                <a:latin typeface="+mn-lt"/>
                <a:ea typeface="+mn-ea"/>
                <a:cs typeface="+mn-cs"/>
                <a:sym typeface="Helvetica Neue" panose="02000503000000020004"/>
              </a:rPr>
              <a:t>C</a:t>
            </a:r>
            <a:r>
              <a:rPr kumimoji="0" sz="2200" b="0" i="0" u="none" strike="noStrike" cap="none" spc="0" normalizeH="0" baseline="30000">
                <a:ln>
                  <a:noFill/>
                </a:ln>
                <a:solidFill>
                  <a:schemeClr val="tx1">
                    <a:lumMod val="50000"/>
                  </a:schemeClr>
                </a:solidFill>
                <a:effectLst/>
                <a:uFillTx/>
                <a:latin typeface="+mn-lt"/>
                <a:ea typeface="+mn-ea"/>
                <a:cs typeface="+mn-cs"/>
                <a:sym typeface="Helvetica Neue" panose="02000503000000020004"/>
              </a:rPr>
              <a:t>2</a:t>
            </a:r>
            <a:r>
              <a:rPr kumimoji="0" sz="2200" b="0" i="0" u="none" strike="noStrike" cap="none" spc="0" normalizeH="0" baseline="0">
                <a:ln>
                  <a:noFill/>
                </a:ln>
                <a:solidFill>
                  <a:schemeClr val="tx1">
                    <a:lumMod val="50000"/>
                  </a:schemeClr>
                </a:solidFill>
                <a:effectLst/>
                <a:uFillTx/>
                <a:latin typeface="+mn-lt"/>
                <a:ea typeface="+mn-ea"/>
                <a:cs typeface="+mn-cs"/>
                <a:sym typeface="Helvetica Neue" panose="02000503000000020004"/>
              </a:rPr>
              <a:t>Former: Calibrated and Complementary Transformer for RGB-Infrared Object Detection</a:t>
            </a:r>
            <a:endParaRPr kumimoji="0" sz="2200" b="0" i="0" u="none" strike="noStrike" cap="none" spc="0" normalizeH="0" baseline="0">
              <a:ln>
                <a:noFill/>
              </a:ln>
              <a:solidFill>
                <a:schemeClr val="tx1">
                  <a:lumMod val="50000"/>
                </a:schemeClr>
              </a:solidFill>
              <a:effectLst/>
              <a:uFillTx/>
              <a:latin typeface="+mn-lt"/>
              <a:ea typeface="+mn-ea"/>
              <a:cs typeface="+mn-cs"/>
              <a:sym typeface="Helvetica Neue" panose="02000503000000020004"/>
            </a:endParaRPr>
          </a:p>
        </p:txBody>
      </p:sp>
      <p:sp>
        <p:nvSpPr>
          <p:cNvPr id="7" name="文本框 6"/>
          <p:cNvSpPr txBox="1"/>
          <p:nvPr/>
        </p:nvSpPr>
        <p:spPr>
          <a:xfrm>
            <a:off x="1318895" y="1817370"/>
            <a:ext cx="7188835" cy="206629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no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C</a:t>
            </a:r>
            <a:r>
              <a:rPr lang="en-US" sz="3200" b="0" baseline="300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2</a:t>
            </a: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Former</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[5]</a:t>
            </a: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双模态信息</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交叉注意力</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nvPicPr>
        <p:blipFill>
          <a:blip r:embed="rId3"/>
          <a:stretch>
            <a:fillRect/>
          </a:stretch>
        </p:blipFill>
        <p:spPr>
          <a:xfrm>
            <a:off x="2327275" y="4410075"/>
            <a:ext cx="19109055" cy="7038340"/>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矩形"/>
          <p:cNvSpPr/>
          <p:nvPr/>
        </p:nvSpPr>
        <p:spPr>
          <a:xfrm>
            <a:off x="-4299" y="-59998"/>
            <a:ext cx="24392598" cy="1383599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pic>
        <p:nvPicPr>
          <p:cNvPr id="160" name="主体主kv.png" descr="主体主kv.png"/>
          <p:cNvPicPr>
            <a:picLocks noChangeAspect="1"/>
          </p:cNvPicPr>
          <p:nvPr/>
        </p:nvPicPr>
        <p:blipFill>
          <a:blip r:embed="rId1">
            <a:alphaModFix amt="50401"/>
          </a:blip>
          <a:srcRect l="22766" t="38826" r="25573" b="32210"/>
          <a:stretch>
            <a:fillRect/>
          </a:stretch>
        </p:blipFill>
        <p:spPr>
          <a:xfrm>
            <a:off x="-60739" y="-70200"/>
            <a:ext cx="24505478" cy="13856400"/>
          </a:xfrm>
          <a:prstGeom prst="rect">
            <a:avLst/>
          </a:prstGeom>
          <a:ln w="3175">
            <a:miter lim="400000"/>
            <a:headEnd/>
            <a:tailEnd/>
          </a:ln>
        </p:spPr>
      </p:pic>
      <p:sp>
        <p:nvSpPr>
          <p:cNvPr id="3" name="文本框 2"/>
          <p:cNvSpPr txBox="1"/>
          <p:nvPr>
            <p:custDataLst>
              <p:tags r:id="rId2"/>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168" name="圆形"/>
          <p:cNvSpPr/>
          <p:nvPr/>
        </p:nvSpPr>
        <p:spPr>
          <a:xfrm>
            <a:off x="1750939" y="521781"/>
            <a:ext cx="435632" cy="435632"/>
          </a:xfrm>
          <a:prstGeom prst="ellipse">
            <a:avLst/>
          </a:prstGeom>
          <a:solidFill>
            <a:srgbClr val="00EBFF"/>
          </a:solidFill>
          <a:ln w="3175">
            <a:miter lim="400000"/>
          </a:ln>
        </p:spPr>
        <p:txBody>
          <a:bodyPr lIns="10837" tIns="10837" rIns="10837" bIns="10837" anchor="ctr"/>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22" name="文本框 21"/>
          <p:cNvSpPr txBox="1"/>
          <p:nvPr/>
        </p:nvSpPr>
        <p:spPr>
          <a:xfrm>
            <a:off x="2543175" y="233680"/>
            <a:ext cx="10916920"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CBNet</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深度监督的</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探索</a:t>
            </a: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7799705" y="305435"/>
            <a:ext cx="7188835" cy="118427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no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对</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PKI</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分支进行</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深度监督</a:t>
            </a: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37" name="图片 36"/>
          <p:cNvPicPr>
            <a:picLocks noChangeAspect="1"/>
          </p:cNvPicPr>
          <p:nvPr/>
        </p:nvPicPr>
        <p:blipFill>
          <a:blip r:embed="rId3"/>
          <a:stretch>
            <a:fillRect/>
          </a:stretch>
        </p:blipFill>
        <p:spPr>
          <a:xfrm>
            <a:off x="1967230" y="2105660"/>
            <a:ext cx="20594320" cy="1090422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ppt背景.jpg" descr="ppt背景.jpg"/>
          <p:cNvPicPr>
            <a:picLocks noChangeAspect="1"/>
          </p:cNvPicPr>
          <p:nvPr/>
        </p:nvPicPr>
        <p:blipFill>
          <a:blip r:embed="rId1"/>
          <a:srcRect t="5" b="5"/>
          <a:stretch>
            <a:fillRect/>
          </a:stretch>
        </p:blipFill>
        <p:spPr>
          <a:xfrm>
            <a:off x="0" y="80"/>
            <a:ext cx="24384001" cy="13715840"/>
          </a:xfrm>
          <a:prstGeom prst="rect">
            <a:avLst/>
          </a:prstGeom>
          <a:ln w="3175">
            <a:miter lim="400000"/>
            <a:headEnd/>
            <a:tailEnd/>
          </a:ln>
        </p:spPr>
      </p:pic>
      <p:pic>
        <p:nvPicPr>
          <p:cNvPr id="156" name="主体主kv.png" descr="主体主kv.png"/>
          <p:cNvPicPr>
            <a:picLocks noChangeAspect="1"/>
          </p:cNvPicPr>
          <p:nvPr/>
        </p:nvPicPr>
        <p:blipFill>
          <a:blip r:embed="rId2"/>
          <a:stretch>
            <a:fillRect/>
          </a:stretch>
        </p:blipFill>
        <p:spPr>
          <a:xfrm>
            <a:off x="7352690" y="4076116"/>
            <a:ext cx="1631993" cy="1645951"/>
          </a:xfrm>
          <a:prstGeom prst="rect">
            <a:avLst/>
          </a:prstGeom>
          <a:ln w="3175">
            <a:miter lim="400000"/>
            <a:headEnd/>
            <a:tailEnd/>
          </a:ln>
        </p:spPr>
      </p:pic>
      <p:sp>
        <p:nvSpPr>
          <p:cNvPr id="10" name="可输入章节说明文字信息"/>
          <p:cNvSpPr txBox="1"/>
          <p:nvPr>
            <p:custDataLst>
              <p:tags r:id="rId3"/>
            </p:custDataLst>
          </p:nvPr>
        </p:nvSpPr>
        <p:spPr>
          <a:xfrm>
            <a:off x="814705" y="593725"/>
            <a:ext cx="8993505" cy="892175"/>
          </a:xfrm>
          <a:prstGeom prst="rect">
            <a:avLst/>
          </a:prstGeom>
          <a:ln w="3175">
            <a:miter lim="400000"/>
          </a:ln>
        </p:spPr>
        <p:txBody>
          <a:bodyPr lIns="10837" tIns="10837" rIns="10837" bIns="10837">
            <a:noAutofit/>
          </a:bodyPr>
          <a:lstStyle>
            <a:lvl1pPr defTabSz="726440">
              <a:defRPr sz="4750"/>
            </a:lvl1pPr>
          </a:lstStyle>
          <a:p>
            <a:r>
              <a:rPr sz="5400" b="1">
                <a:solidFill>
                  <a:schemeClr val="bg1"/>
                </a:solidFill>
                <a:latin typeface="微软雅黑" panose="020B0503020204020204" charset="-122"/>
                <a:ea typeface="微软雅黑" panose="020B0503020204020204" charset="-122"/>
              </a:rPr>
              <a:t>一、团队背景和成员简介</a:t>
            </a:r>
            <a:endParaRPr sz="5400" b="1">
              <a:solidFill>
                <a:schemeClr val="bg1"/>
              </a:solidFill>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矩形 1"/>
          <p:cNvSpPr/>
          <p:nvPr/>
        </p:nvSpPr>
        <p:spPr>
          <a:xfrm>
            <a:off x="1390650" y="2249170"/>
            <a:ext cx="10627995" cy="4242435"/>
          </a:xfrm>
          <a:prstGeom prst="rect">
            <a:avLst/>
          </a:prstGeom>
          <a:noFill/>
          <a:ln w="3175" cap="flat">
            <a:solidFill>
              <a:schemeClr val="bg2">
                <a:lumMod val="10000"/>
              </a:schemeClr>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825500" rtl="0" fontAlgn="auto" latinLnBrk="0" hangingPunct="0">
              <a:lnSpc>
                <a:spcPct val="100000"/>
              </a:lnSpc>
              <a:spcBef>
                <a:spcPts val="0"/>
              </a:spcBef>
              <a:spcAft>
                <a:spcPts val="0"/>
              </a:spcAft>
              <a:buClrTx/>
              <a:buSzTx/>
              <a:buFontTx/>
              <a:buNone/>
            </a:pPr>
            <a:endParaRPr kumimoji="0" lang="zh-CN" altLang="en-US" sz="28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 name="文本框 5"/>
          <p:cNvSpPr txBox="1"/>
          <p:nvPr>
            <p:custDataLst>
              <p:tags r:id="rId5"/>
            </p:custDataLst>
          </p:nvPr>
        </p:nvSpPr>
        <p:spPr>
          <a:xfrm>
            <a:off x="4775200" y="2681605"/>
            <a:ext cx="6039485" cy="32791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10837" tIns="10837" rIns="10837" bIns="10837" numCol="1" spcCol="38100" rtlCol="0" anchor="t" forceAA="0" upright="0">
            <a:noAutofit/>
          </a:bodyPr>
          <a:p>
            <a:pPr marL="0" marR="0" indent="0" algn="l" defTabSz="2438400" rtl="0" fontAlgn="auto" latinLnBrk="0" hangingPunct="0">
              <a:lnSpc>
                <a:spcPct val="100000"/>
              </a:lnSpc>
              <a:spcBef>
                <a:spcPts val="0"/>
              </a:spcBef>
              <a:spcAft>
                <a:spcPts val="0"/>
              </a:spcAft>
              <a:buClrTx/>
              <a:buSzTx/>
              <a:buFontTx/>
              <a:buNone/>
            </a:pPr>
            <a:r>
              <a:rPr lang="zh-CN" sz="3200">
                <a:solidFill>
                  <a:schemeClr val="bg1"/>
                </a:solidFill>
                <a:latin typeface="微软雅黑" panose="020B0503020204020204" charset="-122"/>
                <a:ea typeface="微软雅黑" panose="020B0503020204020204" charset="-122"/>
                <a:cs typeface="微软雅黑" panose="020B0503020204020204" charset="-122"/>
                <a:sym typeface="+mn-ea"/>
              </a:rPr>
              <a:t>队长：</a:t>
            </a:r>
            <a:r>
              <a:rPr lang="zh-CN" sz="3200">
                <a:solidFill>
                  <a:schemeClr val="bg1"/>
                </a:solidFill>
                <a:latin typeface="微软雅黑" panose="020B0503020204020204" charset="-122"/>
                <a:ea typeface="微软雅黑" panose="020B0503020204020204" charset="-122"/>
                <a:cs typeface="微软雅黑" panose="020B0503020204020204" charset="-122"/>
                <a:sym typeface="+mn-ea"/>
              </a:rPr>
              <a:t>杨志强</a:t>
            </a:r>
            <a:endParaRPr lang="zh-CN" sz="3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0" marR="0" indent="0" algn="l" defTabSz="2438400" rtl="0" fontAlgn="auto" latinLnBrk="0" hangingPunct="0">
              <a:lnSpc>
                <a:spcPct val="100000"/>
              </a:lnSpc>
              <a:spcBef>
                <a:spcPts val="0"/>
              </a:spcBef>
              <a:spcAft>
                <a:spcPts val="0"/>
              </a:spcAft>
              <a:buClrTx/>
              <a:buSzTx/>
              <a:buFontTx/>
              <a:buNone/>
            </a:pPr>
            <a:endParaRPr lang="zh-CN" sz="3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0" marR="0" indent="0" algn="l" defTabSz="2438400" rtl="0" fontAlgn="auto" latinLnBrk="0" hangingPunct="0">
              <a:lnSpc>
                <a:spcPct val="100000"/>
              </a:lnSpc>
              <a:spcBef>
                <a:spcPts val="0"/>
              </a:spcBef>
              <a:spcAft>
                <a:spcPts val="0"/>
              </a:spcAft>
              <a:buClrTx/>
              <a:buSzTx/>
              <a:buFontTx/>
              <a:buNone/>
            </a:pPr>
            <a:r>
              <a:rPr lang="zh-CN" sz="3200">
                <a:solidFill>
                  <a:schemeClr val="bg1"/>
                </a:solidFill>
                <a:latin typeface="微软雅黑" panose="020B0503020204020204" charset="-122"/>
                <a:ea typeface="微软雅黑" panose="020B0503020204020204" charset="-122"/>
                <a:cs typeface="微软雅黑" panose="020B0503020204020204" charset="-122"/>
                <a:sym typeface="+mn-ea"/>
              </a:rPr>
              <a:t>浙江工业大学博士生</a:t>
            </a:r>
            <a:r>
              <a:rPr lang="zh-CN" sz="3200">
                <a:solidFill>
                  <a:schemeClr val="bg1"/>
                </a:solidFill>
                <a:latin typeface="微软雅黑" panose="020B0503020204020204" charset="-122"/>
                <a:ea typeface="微软雅黑" panose="020B0503020204020204" charset="-122"/>
                <a:cs typeface="微软雅黑" panose="020B0503020204020204" charset="-122"/>
                <a:sym typeface="+mn-ea"/>
              </a:rPr>
              <a:t>在读</a:t>
            </a:r>
            <a:endParaRPr lang="zh-CN" sz="3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0" marR="0" indent="0" algn="l" defTabSz="2438400" rtl="0" fontAlgn="auto" latinLnBrk="0" hangingPunct="0">
              <a:lnSpc>
                <a:spcPct val="100000"/>
              </a:lnSpc>
              <a:spcBef>
                <a:spcPts val="0"/>
              </a:spcBef>
              <a:spcAft>
                <a:spcPts val="0"/>
              </a:spcAft>
              <a:buClrTx/>
              <a:buSzTx/>
              <a:buFontTx/>
              <a:buNone/>
            </a:pPr>
            <a:endParaRPr lang="zh-CN" sz="3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0" marR="0" indent="0" algn="l" defTabSz="2438400" rtl="0" fontAlgn="auto" latinLnBrk="0" hangingPunct="0">
              <a:lnSpc>
                <a:spcPct val="100000"/>
              </a:lnSpc>
              <a:spcBef>
                <a:spcPts val="0"/>
              </a:spcBef>
              <a:spcAft>
                <a:spcPts val="0"/>
              </a:spcAft>
              <a:buClrTx/>
              <a:buSzTx/>
              <a:buFontTx/>
              <a:buNone/>
            </a:pPr>
            <a:r>
              <a:rPr lang="zh-CN" sz="3200">
                <a:solidFill>
                  <a:schemeClr val="bg1"/>
                </a:solidFill>
                <a:latin typeface="微软雅黑" panose="020B0503020204020204" charset="-122"/>
                <a:ea typeface="微软雅黑" panose="020B0503020204020204" charset="-122"/>
                <a:cs typeface="微软雅黑" panose="020B0503020204020204" charset="-122"/>
                <a:sym typeface="+mn-ea"/>
              </a:rPr>
              <a:t>研究方向：目标检测、医学</a:t>
            </a:r>
            <a:r>
              <a:rPr lang="zh-CN" sz="3200">
                <a:solidFill>
                  <a:schemeClr val="bg1"/>
                </a:solidFill>
                <a:latin typeface="微软雅黑" panose="020B0503020204020204" charset="-122"/>
                <a:ea typeface="微软雅黑" panose="020B0503020204020204" charset="-122"/>
                <a:cs typeface="微软雅黑" panose="020B0503020204020204" charset="-122"/>
                <a:sym typeface="+mn-ea"/>
              </a:rPr>
              <a:t>影像</a:t>
            </a:r>
            <a:endParaRPr lang="zh-CN" sz="3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0" marR="0" indent="0" algn="l" defTabSz="2438400" rtl="0" fontAlgn="auto" latinLnBrk="0" hangingPunct="0">
              <a:lnSpc>
                <a:spcPct val="100000"/>
              </a:lnSpc>
              <a:spcBef>
                <a:spcPts val="0"/>
              </a:spcBef>
              <a:spcAft>
                <a:spcPts val="0"/>
              </a:spcAft>
              <a:buClrTx/>
              <a:buSzTx/>
              <a:buFontTx/>
              <a:buNone/>
            </a:pPr>
            <a:endParaRPr lang="zh-CN" sz="3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0" marR="0" indent="0" algn="l" defTabSz="2438400" rtl="0" fontAlgn="auto" latinLnBrk="0" hangingPunct="0">
              <a:lnSpc>
                <a:spcPct val="100000"/>
              </a:lnSpc>
              <a:spcBef>
                <a:spcPts val="0"/>
              </a:spcBef>
              <a:spcAft>
                <a:spcPts val="0"/>
              </a:spcAft>
              <a:buClrTx/>
              <a:buSzTx/>
              <a:buFontTx/>
              <a:buNone/>
            </a:pPr>
            <a:r>
              <a:rPr lang="zh-CN" sz="3200">
                <a:solidFill>
                  <a:schemeClr val="bg1"/>
                </a:solidFill>
                <a:latin typeface="微软雅黑" panose="020B0503020204020204" charset="-122"/>
                <a:ea typeface="微软雅黑" panose="020B0503020204020204" charset="-122"/>
                <a:cs typeface="微软雅黑" panose="020B0503020204020204" charset="-122"/>
                <a:sym typeface="+mn-ea"/>
              </a:rPr>
              <a:t>主页：https://github.com/yang-0201</a:t>
            </a:r>
            <a:endParaRPr lang="zh-CN" sz="32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pic>
        <p:nvPicPr>
          <p:cNvPr id="7" name="图片 6" descr="杨志强"/>
          <p:cNvPicPr>
            <a:picLocks noChangeAspect="1"/>
          </p:cNvPicPr>
          <p:nvPr/>
        </p:nvPicPr>
        <p:blipFill>
          <a:blip r:embed="rId6"/>
          <a:stretch>
            <a:fillRect/>
          </a:stretch>
        </p:blipFill>
        <p:spPr>
          <a:xfrm>
            <a:off x="2038985" y="2825115"/>
            <a:ext cx="2049780" cy="2869565"/>
          </a:xfrm>
          <a:prstGeom prst="rect">
            <a:avLst/>
          </a:prstGeom>
        </p:spPr>
      </p:pic>
      <p:sp>
        <p:nvSpPr>
          <p:cNvPr id="8" name="矩形 7"/>
          <p:cNvSpPr/>
          <p:nvPr/>
        </p:nvSpPr>
        <p:spPr>
          <a:xfrm>
            <a:off x="12767945" y="5132070"/>
            <a:ext cx="10592435" cy="4242435"/>
          </a:xfrm>
          <a:prstGeom prst="rect">
            <a:avLst/>
          </a:prstGeom>
          <a:noFill/>
          <a:ln w="3175" cap="flat">
            <a:solidFill>
              <a:schemeClr val="bg2">
                <a:lumMod val="10000"/>
              </a:schemeClr>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825500" rtl="0" fontAlgn="auto" latinLnBrk="0" hangingPunct="0">
              <a:lnSpc>
                <a:spcPct val="100000"/>
              </a:lnSpc>
              <a:spcBef>
                <a:spcPts val="0"/>
              </a:spcBef>
              <a:spcAft>
                <a:spcPts val="0"/>
              </a:spcAft>
              <a:buClrTx/>
              <a:buSzTx/>
              <a:buFontTx/>
              <a:buNone/>
            </a:pPr>
            <a:endParaRPr kumimoji="0" lang="zh-CN" altLang="en-US" sz="28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11" name="图片 10" descr="陆正威"/>
          <p:cNvPicPr>
            <a:picLocks noChangeAspect="1"/>
          </p:cNvPicPr>
          <p:nvPr/>
        </p:nvPicPr>
        <p:blipFill>
          <a:blip r:embed="rId7"/>
          <a:srcRect l="23717" r="26338"/>
          <a:stretch>
            <a:fillRect/>
          </a:stretch>
        </p:blipFill>
        <p:spPr>
          <a:xfrm>
            <a:off x="13776325" y="5662295"/>
            <a:ext cx="2383790" cy="3182620"/>
          </a:xfrm>
          <a:prstGeom prst="rect">
            <a:avLst/>
          </a:prstGeom>
        </p:spPr>
      </p:pic>
      <p:sp>
        <p:nvSpPr>
          <p:cNvPr id="12" name="文本框 11"/>
          <p:cNvSpPr txBox="1"/>
          <p:nvPr>
            <p:custDataLst>
              <p:tags r:id="rId8"/>
            </p:custDataLst>
          </p:nvPr>
        </p:nvSpPr>
        <p:spPr>
          <a:xfrm>
            <a:off x="17097375" y="6140450"/>
            <a:ext cx="6171565" cy="315150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10837" tIns="10837" rIns="10837" bIns="10837" numCol="1" spcCol="38100" rtlCol="0" anchor="t" forceAA="0" upright="0">
            <a:noAutofit/>
          </a:bodyPr>
          <a:p>
            <a:pPr marL="0" marR="0" indent="0" algn="l" defTabSz="2438400" rtl="0" fontAlgn="auto" latinLnBrk="0" hangingPunct="0">
              <a:lnSpc>
                <a:spcPct val="100000"/>
              </a:lnSpc>
              <a:spcBef>
                <a:spcPts val="0"/>
              </a:spcBef>
              <a:spcAft>
                <a:spcPts val="0"/>
              </a:spcAft>
              <a:buClrTx/>
              <a:buSzTx/>
              <a:buFontTx/>
              <a:buNone/>
            </a:pPr>
            <a:r>
              <a:rPr lang="zh-CN" sz="3200">
                <a:solidFill>
                  <a:schemeClr val="bg1"/>
                </a:solidFill>
                <a:latin typeface="微软雅黑" panose="020B0503020204020204" charset="-122"/>
                <a:ea typeface="微软雅黑" panose="020B0503020204020204" charset="-122"/>
                <a:cs typeface="微软雅黑" panose="020B0503020204020204" charset="-122"/>
                <a:sym typeface="+mn-ea"/>
              </a:rPr>
              <a:t>队员：陆正</a:t>
            </a:r>
            <a:r>
              <a:rPr lang="zh-CN" sz="3200">
                <a:solidFill>
                  <a:schemeClr val="bg1"/>
                </a:solidFill>
                <a:latin typeface="微软雅黑" panose="020B0503020204020204" charset="-122"/>
                <a:ea typeface="微软雅黑" panose="020B0503020204020204" charset="-122"/>
                <a:cs typeface="微软雅黑" panose="020B0503020204020204" charset="-122"/>
                <a:sym typeface="+mn-ea"/>
              </a:rPr>
              <a:t>威</a:t>
            </a:r>
            <a:endParaRPr lang="zh-CN" sz="3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0" marR="0" indent="0" algn="l" defTabSz="2438400" rtl="0" fontAlgn="auto" latinLnBrk="0" hangingPunct="0">
              <a:lnSpc>
                <a:spcPct val="100000"/>
              </a:lnSpc>
              <a:spcBef>
                <a:spcPts val="0"/>
              </a:spcBef>
              <a:spcAft>
                <a:spcPts val="0"/>
              </a:spcAft>
              <a:buClrTx/>
              <a:buSzTx/>
              <a:buFontTx/>
              <a:buNone/>
            </a:pPr>
            <a:endParaRPr lang="zh-CN" sz="3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0" marR="0" indent="0" algn="l" defTabSz="2438400" rtl="0" fontAlgn="auto" latinLnBrk="0" hangingPunct="0">
              <a:lnSpc>
                <a:spcPct val="100000"/>
              </a:lnSpc>
              <a:spcBef>
                <a:spcPts val="0"/>
              </a:spcBef>
              <a:spcAft>
                <a:spcPts val="0"/>
              </a:spcAft>
              <a:buClrTx/>
              <a:buSzTx/>
              <a:buFontTx/>
              <a:buNone/>
            </a:pPr>
            <a:r>
              <a:rPr lang="zh-CN" sz="3200">
                <a:solidFill>
                  <a:schemeClr val="bg1"/>
                </a:solidFill>
                <a:latin typeface="微软雅黑" panose="020B0503020204020204" charset="-122"/>
                <a:ea typeface="微软雅黑" panose="020B0503020204020204" charset="-122"/>
                <a:cs typeface="微软雅黑" panose="020B0503020204020204" charset="-122"/>
                <a:sym typeface="+mn-ea"/>
              </a:rPr>
              <a:t>浙江工业大学</a:t>
            </a:r>
            <a:endParaRPr lang="zh-CN" sz="3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0" marR="0" indent="0" algn="l" defTabSz="2438400" rtl="0" fontAlgn="auto" latinLnBrk="0" hangingPunct="0">
              <a:lnSpc>
                <a:spcPct val="100000"/>
              </a:lnSpc>
              <a:spcBef>
                <a:spcPts val="0"/>
              </a:spcBef>
              <a:spcAft>
                <a:spcPts val="0"/>
              </a:spcAft>
              <a:buClrTx/>
              <a:buSzTx/>
              <a:buFontTx/>
              <a:buNone/>
            </a:pPr>
            <a:endParaRPr lang="zh-CN" sz="3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0" marR="0" indent="0" algn="l" defTabSz="2438400" rtl="0" fontAlgn="auto" latinLnBrk="0" hangingPunct="0">
              <a:lnSpc>
                <a:spcPct val="100000"/>
              </a:lnSpc>
              <a:spcBef>
                <a:spcPts val="0"/>
              </a:spcBef>
              <a:spcAft>
                <a:spcPts val="0"/>
              </a:spcAft>
              <a:buClrTx/>
              <a:buSzTx/>
              <a:buFontTx/>
              <a:buNone/>
            </a:pPr>
            <a:r>
              <a:rPr lang="zh-CN" sz="3200">
                <a:solidFill>
                  <a:schemeClr val="bg1"/>
                </a:solidFill>
                <a:latin typeface="微软雅黑" panose="020B0503020204020204" charset="-122"/>
                <a:ea typeface="微软雅黑" panose="020B0503020204020204" charset="-122"/>
                <a:cs typeface="微软雅黑" panose="020B0503020204020204" charset="-122"/>
                <a:sym typeface="+mn-ea"/>
              </a:rPr>
              <a:t>研究方向：医学影像、配准、检测</a:t>
            </a:r>
            <a:endParaRPr lang="zh-CN" sz="3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0" marR="0" indent="0" algn="l" defTabSz="2438400" rtl="0" fontAlgn="auto" latinLnBrk="0" hangingPunct="0">
              <a:lnSpc>
                <a:spcPct val="100000"/>
              </a:lnSpc>
              <a:spcBef>
                <a:spcPts val="0"/>
              </a:spcBef>
              <a:spcAft>
                <a:spcPts val="0"/>
              </a:spcAft>
              <a:buClrTx/>
              <a:buSzTx/>
              <a:buFontTx/>
              <a:buNone/>
            </a:pPr>
            <a:endParaRPr lang="zh-CN" sz="32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3" name="矩形 12"/>
          <p:cNvSpPr/>
          <p:nvPr/>
        </p:nvSpPr>
        <p:spPr>
          <a:xfrm>
            <a:off x="1390650" y="7938135"/>
            <a:ext cx="10627995" cy="4242435"/>
          </a:xfrm>
          <a:prstGeom prst="rect">
            <a:avLst/>
          </a:prstGeom>
          <a:noFill/>
          <a:ln w="3175" cap="flat">
            <a:solidFill>
              <a:schemeClr val="bg2">
                <a:lumMod val="10000"/>
              </a:schemeClr>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825500" rtl="0" fontAlgn="auto" latinLnBrk="0" hangingPunct="0">
              <a:lnSpc>
                <a:spcPct val="100000"/>
              </a:lnSpc>
              <a:spcBef>
                <a:spcPts val="0"/>
              </a:spcBef>
              <a:spcAft>
                <a:spcPts val="0"/>
              </a:spcAft>
              <a:buClrTx/>
              <a:buSzTx/>
              <a:buFontTx/>
              <a:buNone/>
            </a:pPr>
            <a:endParaRPr kumimoji="0" lang="zh-CN" altLang="en-US" sz="28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14" name="图片 13" descr="林松"/>
          <p:cNvPicPr>
            <a:picLocks noChangeAspect="1"/>
          </p:cNvPicPr>
          <p:nvPr/>
        </p:nvPicPr>
        <p:blipFill>
          <a:blip r:embed="rId9"/>
          <a:stretch>
            <a:fillRect/>
          </a:stretch>
        </p:blipFill>
        <p:spPr>
          <a:xfrm>
            <a:off x="1966595" y="8303260"/>
            <a:ext cx="2189480" cy="3130550"/>
          </a:xfrm>
          <a:prstGeom prst="rect">
            <a:avLst/>
          </a:prstGeom>
        </p:spPr>
      </p:pic>
      <p:sp>
        <p:nvSpPr>
          <p:cNvPr id="15" name="文本框 14"/>
          <p:cNvSpPr txBox="1"/>
          <p:nvPr>
            <p:custDataLst>
              <p:tags r:id="rId10"/>
            </p:custDataLst>
          </p:nvPr>
        </p:nvSpPr>
        <p:spPr>
          <a:xfrm>
            <a:off x="5118100" y="8729980"/>
            <a:ext cx="5690235" cy="285115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10837" tIns="10837" rIns="10837" bIns="10837" numCol="1" spcCol="38100" rtlCol="0" anchor="t" forceAA="0" upright="0">
            <a:noAutofit/>
          </a:bodyPr>
          <a:p>
            <a:pPr marL="0" marR="0" indent="0" algn="l" defTabSz="2438400" rtl="0" fontAlgn="auto" latinLnBrk="0" hangingPunct="0">
              <a:lnSpc>
                <a:spcPct val="100000"/>
              </a:lnSpc>
              <a:spcBef>
                <a:spcPts val="0"/>
              </a:spcBef>
              <a:spcAft>
                <a:spcPts val="0"/>
              </a:spcAft>
              <a:buClrTx/>
              <a:buSzTx/>
              <a:buFontTx/>
              <a:buNone/>
            </a:pPr>
            <a:r>
              <a:rPr lang="zh-CN" sz="3200">
                <a:solidFill>
                  <a:schemeClr val="bg1"/>
                </a:solidFill>
                <a:latin typeface="微软雅黑" panose="020B0503020204020204" charset="-122"/>
                <a:ea typeface="微软雅黑" panose="020B0503020204020204" charset="-122"/>
                <a:cs typeface="微软雅黑" panose="020B0503020204020204" charset="-122"/>
                <a:sym typeface="+mn-ea"/>
              </a:rPr>
              <a:t>队</a:t>
            </a:r>
            <a:r>
              <a:rPr lang="zh-CN" sz="3200">
                <a:solidFill>
                  <a:schemeClr val="bg1"/>
                </a:solidFill>
                <a:latin typeface="微软雅黑" panose="020B0503020204020204" charset="-122"/>
                <a:ea typeface="微软雅黑" panose="020B0503020204020204" charset="-122"/>
                <a:cs typeface="微软雅黑" panose="020B0503020204020204" charset="-122"/>
                <a:sym typeface="+mn-ea"/>
              </a:rPr>
              <a:t>员：林松</a:t>
            </a:r>
            <a:endParaRPr lang="zh-CN" sz="3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0" marR="0" indent="0" algn="l" defTabSz="2438400" rtl="0" fontAlgn="auto" latinLnBrk="0" hangingPunct="0">
              <a:lnSpc>
                <a:spcPct val="100000"/>
              </a:lnSpc>
              <a:spcBef>
                <a:spcPts val="0"/>
              </a:spcBef>
              <a:spcAft>
                <a:spcPts val="0"/>
              </a:spcAft>
              <a:buClrTx/>
              <a:buSzTx/>
              <a:buFontTx/>
              <a:buNone/>
            </a:pPr>
            <a:endParaRPr lang="zh-CN" sz="3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0" marR="0" indent="0" algn="l" defTabSz="2438400" rtl="0" fontAlgn="auto" latinLnBrk="0" hangingPunct="0">
              <a:lnSpc>
                <a:spcPct val="100000"/>
              </a:lnSpc>
              <a:spcBef>
                <a:spcPts val="0"/>
              </a:spcBef>
              <a:spcAft>
                <a:spcPts val="0"/>
              </a:spcAft>
              <a:buClrTx/>
              <a:buSzTx/>
              <a:buFontTx/>
              <a:buNone/>
            </a:pPr>
            <a:r>
              <a:rPr lang="zh-CN" sz="3200">
                <a:solidFill>
                  <a:schemeClr val="bg1"/>
                </a:solidFill>
                <a:latin typeface="微软雅黑" panose="020B0503020204020204" charset="-122"/>
                <a:ea typeface="微软雅黑" panose="020B0503020204020204" charset="-122"/>
                <a:cs typeface="微软雅黑" panose="020B0503020204020204" charset="-122"/>
                <a:sym typeface="+mn-ea"/>
              </a:rPr>
              <a:t>昆仑万维AI-Infra工程师</a:t>
            </a:r>
            <a:endParaRPr lang="zh-CN" sz="3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0" marR="0" indent="0" algn="l" defTabSz="2438400" rtl="0" fontAlgn="auto" latinLnBrk="0" hangingPunct="0">
              <a:lnSpc>
                <a:spcPct val="100000"/>
              </a:lnSpc>
              <a:spcBef>
                <a:spcPts val="0"/>
              </a:spcBef>
              <a:spcAft>
                <a:spcPts val="0"/>
              </a:spcAft>
              <a:buClrTx/>
              <a:buSzTx/>
              <a:buFontTx/>
              <a:buNone/>
            </a:pPr>
            <a:endParaRPr lang="zh-CN" sz="3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0" marR="0" indent="0" algn="l" defTabSz="2438400" rtl="0" fontAlgn="auto" latinLnBrk="0" hangingPunct="0">
              <a:lnSpc>
                <a:spcPct val="100000"/>
              </a:lnSpc>
              <a:spcBef>
                <a:spcPts val="0"/>
              </a:spcBef>
              <a:spcAft>
                <a:spcPts val="0"/>
              </a:spcAft>
              <a:buClrTx/>
              <a:buSzTx/>
              <a:buFontTx/>
              <a:buNone/>
            </a:pPr>
            <a:r>
              <a:rPr lang="zh-CN" sz="3200">
                <a:solidFill>
                  <a:schemeClr val="bg1"/>
                </a:solidFill>
                <a:latin typeface="微软雅黑" panose="020B0503020204020204" charset="-122"/>
                <a:ea typeface="微软雅黑" panose="020B0503020204020204" charset="-122"/>
                <a:cs typeface="微软雅黑" panose="020B0503020204020204" charset="-122"/>
                <a:sym typeface="+mn-ea"/>
              </a:rPr>
              <a:t>研究方向：llm训练和推理优化</a:t>
            </a:r>
            <a:endParaRPr lang="zh-CN" sz="32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ppt背景.jpg" descr="ppt背景.jpg"/>
          <p:cNvPicPr>
            <a:picLocks noChangeAspect="1"/>
          </p:cNvPicPr>
          <p:nvPr/>
        </p:nvPicPr>
        <p:blipFill>
          <a:blip r:embed="rId1"/>
          <a:srcRect t="5" b="5"/>
          <a:stretch>
            <a:fillRect/>
          </a:stretch>
        </p:blipFill>
        <p:spPr>
          <a:xfrm>
            <a:off x="0" y="80"/>
            <a:ext cx="24384001" cy="13715840"/>
          </a:xfrm>
          <a:prstGeom prst="rect">
            <a:avLst/>
          </a:prstGeom>
          <a:ln w="3175">
            <a:miter lim="400000"/>
            <a:headEnd/>
            <a:tailEnd/>
          </a:ln>
        </p:spPr>
      </p:pic>
      <p:pic>
        <p:nvPicPr>
          <p:cNvPr id="156" name="主体主kv.png" descr="主体主kv.png"/>
          <p:cNvPicPr>
            <a:picLocks noChangeAspect="1"/>
          </p:cNvPicPr>
          <p:nvPr/>
        </p:nvPicPr>
        <p:blipFill>
          <a:blip r:embed="rId2"/>
          <a:stretch>
            <a:fillRect/>
          </a:stretch>
        </p:blipFill>
        <p:spPr>
          <a:xfrm>
            <a:off x="7352690" y="4076116"/>
            <a:ext cx="1631993" cy="1645951"/>
          </a:xfrm>
          <a:prstGeom prst="rect">
            <a:avLst/>
          </a:prstGeom>
          <a:ln w="3175">
            <a:miter lim="400000"/>
            <a:headEnd/>
            <a:tailEnd/>
          </a:ln>
        </p:spPr>
      </p:pic>
      <p:sp>
        <p:nvSpPr>
          <p:cNvPr id="3" name="文本框 2"/>
          <p:cNvSpPr txBox="1"/>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13" name="文本框 5"/>
          <p:cNvSpPr txBox="1"/>
          <p:nvPr>
            <p:custDataLst>
              <p:tags r:id="rId3"/>
            </p:custDataLst>
          </p:nvPr>
        </p:nvSpPr>
        <p:spPr>
          <a:xfrm>
            <a:off x="7295700" y="3401695"/>
            <a:ext cx="8372475" cy="967740"/>
          </a:xfrm>
          <a:prstGeom prst="rect">
            <a:avLst/>
          </a:prstGeom>
          <a:ln w="3175">
            <a:miter lim="400000"/>
          </a:ln>
        </p:spPr>
        <p:txBody>
          <a:bodyPr wrap="square" lIns="22859" tIns="22859" rIns="22859" bIns="22859">
            <a:spAutoFit/>
          </a:bodyPr>
          <a:p>
            <a:pPr algn="l" defTabSz="457200">
              <a:defRPr sz="2000">
                <a:solidFill>
                  <a:srgbClr val="FFFFFF"/>
                </a:solidFill>
                <a:latin typeface="Alibaba PuHuiTi"/>
                <a:ea typeface="Alibaba PuHuiTi"/>
                <a:cs typeface="Alibaba PuHuiTi"/>
                <a:sym typeface="Alibaba PuHuiTi"/>
              </a:defRPr>
            </a:pPr>
            <a:r>
              <a:rPr lang="zh-CN" altLang="en-US" sz="6000" b="1">
                <a:latin typeface="微软雅黑" panose="020B0503020204020204" charset="-122"/>
                <a:ea typeface="微软雅黑" panose="020B0503020204020204" charset="-122"/>
                <a:cs typeface="微软雅黑" panose="020B0503020204020204" charset="-122"/>
                <a:sym typeface="Arial" panose="020B0604020202020204"/>
              </a:rPr>
              <a:t>五、</a:t>
            </a:r>
            <a:r>
              <a:rPr lang="zh-CN" altLang="en-US" sz="6000" b="1">
                <a:latin typeface="微软雅黑" panose="020B0503020204020204" charset="-122"/>
                <a:ea typeface="微软雅黑" panose="020B0503020204020204" charset="-122"/>
                <a:cs typeface="微软雅黑" panose="020B0503020204020204" charset="-122"/>
                <a:sym typeface="Arial" panose="020B0604020202020204"/>
              </a:rPr>
              <a:t>实验</a:t>
            </a:r>
            <a:endParaRPr lang="zh-CN" altLang="en-US" sz="6000" b="1">
              <a:latin typeface="微软雅黑" panose="020B0503020204020204" charset="-122"/>
              <a:ea typeface="微软雅黑" panose="020B0503020204020204" charset="-122"/>
              <a:cs typeface="微软雅黑" panose="020B0503020204020204" charset="-122"/>
              <a:sym typeface="Arial" panose="020B0604020202020204"/>
            </a:endParaRPr>
          </a:p>
        </p:txBody>
      </p:sp>
      <p:sp>
        <p:nvSpPr>
          <p:cNvPr id="2" name="文本框 5"/>
          <p:cNvSpPr txBox="1"/>
          <p:nvPr>
            <p:custDataLst>
              <p:tags r:id="rId4"/>
            </p:custDataLst>
          </p:nvPr>
        </p:nvSpPr>
        <p:spPr>
          <a:xfrm>
            <a:off x="7439660" y="5346065"/>
            <a:ext cx="11533505" cy="2506345"/>
          </a:xfrm>
          <a:prstGeom prst="rect">
            <a:avLst/>
          </a:prstGeom>
          <a:ln w="3175">
            <a:miter lim="400000"/>
          </a:ln>
        </p:spPr>
        <p:txBody>
          <a:bodyPr wrap="square" lIns="22859" tIns="22859" rIns="22859" bIns="22859">
            <a:spAutoFit/>
          </a:bodyPr>
          <a:p>
            <a:pPr algn="l" defTabSz="457200">
              <a:defRPr sz="2000">
                <a:solidFill>
                  <a:srgbClr val="FFFFFF"/>
                </a:solidFill>
                <a:latin typeface="Alibaba PuHuiTi"/>
                <a:ea typeface="Alibaba PuHuiTi"/>
                <a:cs typeface="Alibaba PuHuiTi"/>
                <a:sym typeface="Alibaba PuHuiTi"/>
              </a:defRPr>
            </a:pPr>
            <a:r>
              <a:rPr lang="en-US" altLang="zh-CN" sz="4000">
                <a:latin typeface="微软雅黑" panose="020B0503020204020204" charset="-122"/>
                <a:ea typeface="微软雅黑" panose="020B0503020204020204" charset="-122"/>
                <a:cs typeface="微软雅黑" panose="020B0503020204020204" charset="-122"/>
                <a:sym typeface="Arial" panose="020B0604020202020204"/>
              </a:rPr>
              <a:t>· </a:t>
            </a:r>
            <a:r>
              <a:rPr lang="zh-CN" altLang="en-US" sz="4000">
                <a:latin typeface="微软雅黑" panose="020B0503020204020204" charset="-122"/>
                <a:ea typeface="微软雅黑" panose="020B0503020204020204" charset="-122"/>
                <a:cs typeface="微软雅黑" panose="020B0503020204020204" charset="-122"/>
                <a:sym typeface="Arial" panose="020B0604020202020204"/>
              </a:rPr>
              <a:t>训练推理资源</a:t>
            </a: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r>
              <a:rPr lang="en-US" altLang="zh-CN" sz="4000">
                <a:latin typeface="微软雅黑" panose="020B0503020204020204" charset="-122"/>
                <a:ea typeface="微软雅黑" panose="020B0503020204020204" charset="-122"/>
                <a:cs typeface="微软雅黑" panose="020B0503020204020204" charset="-122"/>
                <a:sym typeface="Arial" panose="020B0604020202020204"/>
              </a:rPr>
              <a:t>· </a:t>
            </a:r>
            <a:r>
              <a:rPr lang="zh-CN" altLang="en-US" sz="4000">
                <a:latin typeface="微软雅黑" panose="020B0503020204020204" charset="-122"/>
                <a:ea typeface="微软雅黑" panose="020B0503020204020204" charset="-122"/>
                <a:cs typeface="微软雅黑" panose="020B0503020204020204" charset="-122"/>
                <a:sym typeface="Arial" panose="020B0604020202020204"/>
              </a:rPr>
              <a:t>实验</a:t>
            </a: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矩形"/>
          <p:cNvSpPr/>
          <p:nvPr/>
        </p:nvSpPr>
        <p:spPr>
          <a:xfrm>
            <a:off x="-4299" y="-59998"/>
            <a:ext cx="24392598" cy="1383599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pic>
        <p:nvPicPr>
          <p:cNvPr id="160" name="主体主kv.png" descr="主体主kv.png"/>
          <p:cNvPicPr>
            <a:picLocks noChangeAspect="1"/>
          </p:cNvPicPr>
          <p:nvPr/>
        </p:nvPicPr>
        <p:blipFill>
          <a:blip r:embed="rId1">
            <a:alphaModFix amt="50401"/>
          </a:blip>
          <a:srcRect l="22766" t="38826" r="25573" b="32210"/>
          <a:stretch>
            <a:fillRect/>
          </a:stretch>
        </p:blipFill>
        <p:spPr>
          <a:xfrm>
            <a:off x="-60739" y="-70200"/>
            <a:ext cx="24505478" cy="13856400"/>
          </a:xfrm>
          <a:prstGeom prst="rect">
            <a:avLst/>
          </a:prstGeom>
          <a:ln w="3175">
            <a:miter lim="400000"/>
            <a:headEnd/>
            <a:tailEnd/>
          </a:ln>
        </p:spPr>
      </p:pic>
      <p:sp>
        <p:nvSpPr>
          <p:cNvPr id="3" name="文本框 2"/>
          <p:cNvSpPr txBox="1"/>
          <p:nvPr>
            <p:custDataLst>
              <p:tags r:id="rId2"/>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168" name="圆形"/>
          <p:cNvSpPr/>
          <p:nvPr/>
        </p:nvSpPr>
        <p:spPr>
          <a:xfrm>
            <a:off x="1750939" y="521781"/>
            <a:ext cx="435632" cy="435632"/>
          </a:xfrm>
          <a:prstGeom prst="ellipse">
            <a:avLst/>
          </a:prstGeom>
          <a:solidFill>
            <a:srgbClr val="00EBFF"/>
          </a:solidFill>
          <a:ln w="3175">
            <a:miter lim="400000"/>
          </a:ln>
        </p:spPr>
        <p:txBody>
          <a:bodyPr lIns="10837" tIns="10837" rIns="10837" bIns="10837" anchor="ctr"/>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22" name="文本框 21"/>
          <p:cNvSpPr txBox="1"/>
          <p:nvPr/>
        </p:nvSpPr>
        <p:spPr>
          <a:xfrm>
            <a:off x="2543175" y="233680"/>
            <a:ext cx="10916920"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训练推理</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资源</a:t>
            </a: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1750695" y="1601470"/>
            <a:ext cx="16998315" cy="206629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no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8 x H800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80G</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训练</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推理</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V100 32G</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，单模型</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1000</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张图片，耗时</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14</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分钟，速度约为</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1.2FPS</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（无</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TRT</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加速）</a:t>
            </a: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endPar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2543175" y="3761740"/>
            <a:ext cx="10916920"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实验</a:t>
            </a: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5" name="圆形"/>
          <p:cNvSpPr/>
          <p:nvPr/>
        </p:nvSpPr>
        <p:spPr>
          <a:xfrm>
            <a:off x="1877939" y="4121596"/>
            <a:ext cx="435632" cy="435632"/>
          </a:xfrm>
          <a:prstGeom prst="ellipse">
            <a:avLst/>
          </a:prstGeom>
          <a:solidFill>
            <a:srgbClr val="00EBFF"/>
          </a:solidFill>
          <a:ln w="3175">
            <a:miter lim="400000"/>
          </a:ln>
        </p:spPr>
        <p:txBody>
          <a:bodyPr lIns="10837" tIns="10837" rIns="10837" bIns="10837" anchor="ctr"/>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9" name="文本框 8"/>
          <p:cNvSpPr txBox="1"/>
          <p:nvPr/>
        </p:nvSpPr>
        <p:spPr>
          <a:xfrm>
            <a:off x="4343400" y="10746740"/>
            <a:ext cx="3936365" cy="7600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偏移量的</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对比实验</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0" name="文本框 9"/>
          <p:cNvSpPr txBox="1"/>
          <p:nvPr/>
        </p:nvSpPr>
        <p:spPr>
          <a:xfrm>
            <a:off x="14856460" y="10746740"/>
            <a:ext cx="5791200" cy="7600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偏移与离线配准的对比</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实验</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graphicFrame>
        <p:nvGraphicFramePr>
          <p:cNvPr id="13" name="表格 12"/>
          <p:cNvGraphicFramePr/>
          <p:nvPr/>
        </p:nvGraphicFramePr>
        <p:xfrm>
          <a:off x="2110740" y="6354445"/>
          <a:ext cx="8569960" cy="4076700"/>
        </p:xfrm>
        <a:graphic>
          <a:graphicData uri="http://schemas.openxmlformats.org/drawingml/2006/table">
            <a:tbl>
              <a:tblPr firstRow="1" bandRow="1">
                <a:tableStyleId>{5C22544A-7EE6-4342-B048-85BDC9FD1C3A}</a:tableStyleId>
              </a:tblPr>
              <a:tblGrid>
                <a:gridCol w="4284980"/>
                <a:gridCol w="4284980"/>
              </a:tblGrid>
              <a:tr h="1019175">
                <a:tc>
                  <a:txBody>
                    <a:bodyPr/>
                    <a:p>
                      <a:pPr>
                        <a:buNone/>
                      </a:pPr>
                      <a:r>
                        <a:rPr lang="en-US" sz="2400">
                          <a:latin typeface="Arial" panose="020B0604020202020204" pitchFamily="34" charset="0"/>
                          <a:cs typeface="等线" charset="0"/>
                        </a:rPr>
                        <a:t>偏移量</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测试集A榜性能</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1019175">
                <a:tc>
                  <a:txBody>
                    <a:bodyPr/>
                    <a:p>
                      <a:pPr>
                        <a:buNone/>
                      </a:pPr>
                      <a:r>
                        <a:rPr lang="en-US" sz="2400">
                          <a:latin typeface="Arial" panose="020B0604020202020204" pitchFamily="34" charset="0"/>
                          <a:cs typeface="等线" charset="0"/>
                        </a:rPr>
                        <a:t>（-10， 10）</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47.4</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1019175">
                <a:tc>
                  <a:txBody>
                    <a:bodyPr/>
                    <a:p>
                      <a:pPr>
                        <a:buNone/>
                      </a:pPr>
                      <a:r>
                        <a:rPr lang="en-US" sz="2400">
                          <a:latin typeface="Arial" panose="020B0604020202020204" pitchFamily="34" charset="0"/>
                          <a:cs typeface="等线" charset="0"/>
                        </a:rPr>
                        <a:t>（-15， 15）</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48.7</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1019175">
                <a:tc>
                  <a:txBody>
                    <a:bodyPr/>
                    <a:p>
                      <a:pPr>
                        <a:buNone/>
                      </a:pPr>
                      <a:r>
                        <a:rPr lang="en-US" sz="2400">
                          <a:latin typeface="Arial" panose="020B0604020202020204" pitchFamily="34" charset="0"/>
                          <a:cs typeface="等线" charset="0"/>
                        </a:rPr>
                        <a:t>（-20， 20）</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48.0</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bl>
          </a:graphicData>
        </a:graphic>
      </p:graphicFrame>
      <p:graphicFrame>
        <p:nvGraphicFramePr>
          <p:cNvPr id="15" name="表格 14"/>
          <p:cNvGraphicFramePr/>
          <p:nvPr/>
        </p:nvGraphicFramePr>
        <p:xfrm>
          <a:off x="12984480" y="6354445"/>
          <a:ext cx="8569960" cy="4053840"/>
        </p:xfrm>
        <a:graphic>
          <a:graphicData uri="http://schemas.openxmlformats.org/drawingml/2006/table">
            <a:tbl>
              <a:tblPr firstRow="1" bandRow="1">
                <a:tableStyleId>{5C22544A-7EE6-4342-B048-85BDC9FD1C3A}</a:tableStyleId>
              </a:tblPr>
              <a:tblGrid>
                <a:gridCol w="4284980"/>
                <a:gridCol w="4284980"/>
              </a:tblGrid>
              <a:tr h="1351280">
                <a:tc>
                  <a:txBody>
                    <a:bodyPr/>
                    <a:p>
                      <a:pPr>
                        <a:lnSpc>
                          <a:spcPct val="110000"/>
                        </a:lnSpc>
                        <a:buNone/>
                      </a:pPr>
                      <a:r>
                        <a:rPr lang="en-US" sz="2400">
                          <a:latin typeface="Arial" panose="020B0604020202020204" pitchFamily="34" charset="0"/>
                          <a:cs typeface="等线" charset="0"/>
                        </a:rPr>
                        <a:t>方法</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lnSpc>
                          <a:spcPct val="110000"/>
                        </a:lnSpc>
                        <a:buNone/>
                      </a:pPr>
                      <a:r>
                        <a:rPr lang="en-US" sz="2400">
                          <a:latin typeface="Arial" panose="020B0604020202020204" pitchFamily="34" charset="0"/>
                          <a:cs typeface="等线" charset="0"/>
                        </a:rPr>
                        <a:t>测试集A榜性能</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1351280">
                <a:tc>
                  <a:txBody>
                    <a:bodyPr/>
                    <a:p>
                      <a:pPr>
                        <a:lnSpc>
                          <a:spcPct val="110000"/>
                        </a:lnSpc>
                        <a:buNone/>
                      </a:pPr>
                      <a:r>
                        <a:rPr lang="en-US" sz="2400">
                          <a:latin typeface="Arial" panose="020B0604020202020204" pitchFamily="34" charset="0"/>
                          <a:cs typeface="等线" charset="0"/>
                        </a:rPr>
                        <a:t>随机数据偏移</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lnSpc>
                          <a:spcPct val="110000"/>
                        </a:lnSpc>
                        <a:buNone/>
                      </a:pPr>
                      <a:r>
                        <a:rPr lang="en-US" sz="2400">
                          <a:latin typeface="Arial" panose="020B0604020202020204" pitchFamily="34" charset="0"/>
                          <a:cs typeface="等线" charset="0"/>
                        </a:rPr>
                        <a:t>53.8% </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1351280">
                <a:tc>
                  <a:txBody>
                    <a:bodyPr/>
                    <a:p>
                      <a:pPr>
                        <a:lnSpc>
                          <a:spcPct val="110000"/>
                        </a:lnSpc>
                        <a:buNone/>
                      </a:pPr>
                      <a:r>
                        <a:rPr lang="en-US" sz="2400">
                          <a:latin typeface="Arial" panose="020B0604020202020204" pitchFamily="34" charset="0"/>
                          <a:cs typeface="等线" charset="0"/>
                        </a:rPr>
                        <a:t>离线配准</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lnSpc>
                          <a:spcPct val="110000"/>
                        </a:lnSpc>
                        <a:buNone/>
                      </a:pPr>
                      <a:r>
                        <a:rPr lang="en-US" sz="2400">
                          <a:latin typeface="Arial" panose="020B0604020202020204" pitchFamily="34" charset="0"/>
                          <a:cs typeface="等线" charset="0"/>
                        </a:rPr>
                        <a:t>53.3%（-0.5%）</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bl>
          </a:graphicData>
        </a:graphic>
      </p:graphicFrame>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矩形"/>
          <p:cNvSpPr/>
          <p:nvPr/>
        </p:nvSpPr>
        <p:spPr>
          <a:xfrm>
            <a:off x="-4299" y="-59998"/>
            <a:ext cx="24392598" cy="1383599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pic>
        <p:nvPicPr>
          <p:cNvPr id="160" name="主体主kv.png" descr="主体主kv.png"/>
          <p:cNvPicPr>
            <a:picLocks noChangeAspect="1"/>
          </p:cNvPicPr>
          <p:nvPr/>
        </p:nvPicPr>
        <p:blipFill>
          <a:blip r:embed="rId1">
            <a:alphaModFix amt="50401"/>
          </a:blip>
          <a:srcRect l="22766" t="38826" r="25573" b="32210"/>
          <a:stretch>
            <a:fillRect/>
          </a:stretch>
        </p:blipFill>
        <p:spPr>
          <a:xfrm>
            <a:off x="-60739" y="-71470"/>
            <a:ext cx="24505478" cy="13856400"/>
          </a:xfrm>
          <a:prstGeom prst="rect">
            <a:avLst/>
          </a:prstGeom>
          <a:ln w="3175">
            <a:miter lim="400000"/>
            <a:headEnd/>
            <a:tailEnd/>
          </a:ln>
        </p:spPr>
      </p:pic>
      <p:sp>
        <p:nvSpPr>
          <p:cNvPr id="3" name="文本框 2"/>
          <p:cNvSpPr txBox="1"/>
          <p:nvPr>
            <p:custDataLst>
              <p:tags r:id="rId2"/>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4" name="文本框 3"/>
          <p:cNvSpPr txBox="1"/>
          <p:nvPr/>
        </p:nvSpPr>
        <p:spPr>
          <a:xfrm>
            <a:off x="2313305" y="449580"/>
            <a:ext cx="10916920"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实验</a:t>
            </a: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5" name="圆形"/>
          <p:cNvSpPr/>
          <p:nvPr/>
        </p:nvSpPr>
        <p:spPr>
          <a:xfrm>
            <a:off x="1648069" y="809436"/>
            <a:ext cx="435632" cy="435632"/>
          </a:xfrm>
          <a:prstGeom prst="ellipse">
            <a:avLst/>
          </a:prstGeom>
          <a:solidFill>
            <a:srgbClr val="00EBFF"/>
          </a:solidFill>
          <a:ln w="3175">
            <a:miter lim="400000"/>
          </a:ln>
        </p:spPr>
        <p:txBody>
          <a:bodyPr lIns="10837" tIns="10837" rIns="10837" bIns="10837" anchor="ctr"/>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10" name="文本框 9"/>
          <p:cNvSpPr txBox="1"/>
          <p:nvPr/>
        </p:nvSpPr>
        <p:spPr>
          <a:xfrm>
            <a:off x="3407410" y="5057775"/>
            <a:ext cx="4381500" cy="7600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融合</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方式的</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对比实验</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2" name="文本框 11"/>
          <p:cNvSpPr txBox="1"/>
          <p:nvPr/>
        </p:nvSpPr>
        <p:spPr>
          <a:xfrm>
            <a:off x="3623310" y="11682095"/>
            <a:ext cx="4381500" cy="7600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不同模型</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的对比实验</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4" name="文本框 13"/>
          <p:cNvSpPr txBox="1"/>
          <p:nvPr/>
        </p:nvSpPr>
        <p:spPr>
          <a:xfrm>
            <a:off x="16080740" y="11898630"/>
            <a:ext cx="2768600" cy="7600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最终实验</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记录</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graphicFrame>
        <p:nvGraphicFramePr>
          <p:cNvPr id="2" name="表格 1"/>
          <p:cNvGraphicFramePr/>
          <p:nvPr/>
        </p:nvGraphicFramePr>
        <p:xfrm>
          <a:off x="958850" y="2249170"/>
          <a:ext cx="8803640" cy="2783840"/>
        </p:xfrm>
        <a:graphic>
          <a:graphicData uri="http://schemas.openxmlformats.org/drawingml/2006/table">
            <a:tbl>
              <a:tblPr firstRow="1" bandRow="1">
                <a:tableStyleId>{5C22544A-7EE6-4342-B048-85BDC9FD1C3A}</a:tableStyleId>
              </a:tblPr>
              <a:tblGrid>
                <a:gridCol w="4401820"/>
                <a:gridCol w="4401820"/>
              </a:tblGrid>
              <a:tr h="695960">
                <a:tc>
                  <a:txBody>
                    <a:bodyPr/>
                    <a:p>
                      <a:pPr>
                        <a:buNone/>
                      </a:pPr>
                      <a:r>
                        <a:rPr lang="en-US" sz="2400">
                          <a:latin typeface="Arial" panose="020B0604020202020204" pitchFamily="34" charset="0"/>
                          <a:cs typeface="等线" charset="0"/>
                        </a:rPr>
                        <a:t>融合方法</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测试集A榜性能</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695960">
                <a:tc>
                  <a:txBody>
                    <a:bodyPr/>
                    <a:p>
                      <a:pPr>
                        <a:buNone/>
                      </a:pPr>
                      <a:r>
                        <a:rPr lang="en-US" sz="2400">
                          <a:latin typeface="Arial" panose="020B0604020202020204" pitchFamily="34" charset="0"/>
                          <a:cs typeface="等线" charset="0"/>
                        </a:rPr>
                        <a:t>C2former</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49.2%</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695960">
                <a:tc>
                  <a:txBody>
                    <a:bodyPr/>
                    <a:p>
                      <a:pPr>
                        <a:buNone/>
                      </a:pPr>
                      <a:r>
                        <a:rPr lang="en-US" sz="2400">
                          <a:latin typeface="Arial" panose="020B0604020202020204" pitchFamily="34" charset="0"/>
                          <a:cs typeface="等线" charset="0"/>
                        </a:rPr>
                        <a:t>EAEFNet</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51.2%</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695960">
                <a:tc>
                  <a:txBody>
                    <a:bodyPr/>
                    <a:p>
                      <a:pPr>
                        <a:buNone/>
                      </a:pPr>
                      <a:r>
                        <a:rPr lang="en-US" sz="2400">
                          <a:latin typeface="Arial" panose="020B0604020202020204" pitchFamily="34" charset="0"/>
                          <a:cs typeface="等线" charset="0"/>
                        </a:rPr>
                        <a:t>Add</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52.3%</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bl>
          </a:graphicData>
        </a:graphic>
      </p:graphicFrame>
      <p:graphicFrame>
        <p:nvGraphicFramePr>
          <p:cNvPr id="7" name="表格 6"/>
          <p:cNvGraphicFramePr/>
          <p:nvPr/>
        </p:nvGraphicFramePr>
        <p:xfrm>
          <a:off x="1102995" y="7289800"/>
          <a:ext cx="8803640" cy="4361180"/>
        </p:xfrm>
        <a:graphic>
          <a:graphicData uri="http://schemas.openxmlformats.org/drawingml/2006/table">
            <a:tbl>
              <a:tblPr firstRow="1" bandRow="1">
                <a:tableStyleId>{5C22544A-7EE6-4342-B048-85BDC9FD1C3A}</a:tableStyleId>
              </a:tblPr>
              <a:tblGrid>
                <a:gridCol w="4264660"/>
                <a:gridCol w="2320925"/>
                <a:gridCol w="2218055"/>
              </a:tblGrid>
              <a:tr h="695960">
                <a:tc>
                  <a:txBody>
                    <a:bodyPr/>
                    <a:p>
                      <a:pPr algn="ctr">
                        <a:buNone/>
                      </a:pPr>
                      <a:r>
                        <a:rPr lang="en-US" sz="2400">
                          <a:latin typeface="Arial" panose="020B0604020202020204" pitchFamily="34" charset="0"/>
                          <a:cs typeface="等线" charset="0"/>
                        </a:rPr>
                        <a:t>融合方法</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lgn="ctr">
                        <a:buNone/>
                      </a:pPr>
                      <a:r>
                        <a:rPr lang="en-US" sz="2400">
                          <a:latin typeface="Arial" panose="020B0604020202020204" pitchFamily="34" charset="0"/>
                          <a:cs typeface="等线" charset="0"/>
                        </a:rPr>
                        <a:t>测试集A榜性能</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lgn="ctr">
                        <a:buNone/>
                      </a:pPr>
                      <a:r>
                        <a:rPr lang="en-US" sz="2400">
                          <a:latin typeface="Arial" panose="020B0604020202020204" pitchFamily="34" charset="0"/>
                          <a:cs typeface="等线" charset="0"/>
                        </a:rPr>
                        <a:t>测试集A榜性能（+TTA）</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695960">
                <a:tc>
                  <a:txBody>
                    <a:bodyPr/>
                    <a:p>
                      <a:pPr algn="ctr">
                        <a:buNone/>
                      </a:pPr>
                      <a:r>
                        <a:rPr lang="en-US" sz="2400">
                          <a:latin typeface="Arial" panose="020B0604020202020204" pitchFamily="34" charset="0"/>
                          <a:cs typeface="等线" charset="0"/>
                        </a:rPr>
                        <a:t>Dual-CO-DINO-Swin-L</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lgn="ctr">
                        <a:buNone/>
                      </a:pPr>
                      <a:r>
                        <a:rPr lang="en-US" sz="2400">
                          <a:latin typeface="Arial" panose="020B0604020202020204" pitchFamily="34" charset="0"/>
                          <a:cs typeface="等线" charset="0"/>
                        </a:rPr>
                        <a:t>52.95%</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lgn="ctr">
                        <a:buNone/>
                      </a:pPr>
                      <a:r>
                        <a:rPr lang="en-US" sz="2400">
                          <a:latin typeface="Arial" panose="020B0604020202020204" pitchFamily="34" charset="0"/>
                          <a:cs typeface="等线" charset="0"/>
                        </a:rPr>
                        <a:t>53.1%</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695960">
                <a:tc>
                  <a:txBody>
                    <a:bodyPr/>
                    <a:p>
                      <a:pPr algn="ctr">
                        <a:buNone/>
                      </a:pPr>
                      <a:r>
                        <a:rPr lang="en-US" sz="2400">
                          <a:latin typeface="Arial" panose="020B0604020202020204" pitchFamily="34" charset="0"/>
                          <a:cs typeface="等线" charset="0"/>
                        </a:rPr>
                        <a:t>CBPkiDual-CO-DINO-Swin-L</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lgn="ctr">
                        <a:buNone/>
                      </a:pPr>
                      <a:r>
                        <a:rPr lang="en-US" sz="2400">
                          <a:latin typeface="Arial" panose="020B0604020202020204" pitchFamily="34" charset="0"/>
                          <a:cs typeface="等线" charset="0"/>
                        </a:rPr>
                        <a:t>53.18%</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lgn="ctr">
                        <a:buNone/>
                      </a:pPr>
                      <a:r>
                        <a:rPr lang="en-US" sz="2400">
                          <a:latin typeface="Arial" panose="020B0604020202020204" pitchFamily="34" charset="0"/>
                          <a:cs typeface="等线" charset="0"/>
                        </a:rPr>
                        <a:t>53.9%</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695960">
                <a:tc>
                  <a:txBody>
                    <a:bodyPr/>
                    <a:p>
                      <a:pPr algn="ctr">
                        <a:buNone/>
                      </a:pPr>
                      <a:r>
                        <a:rPr lang="en-US" sz="2400">
                          <a:latin typeface="Arial" panose="020B0604020202020204" pitchFamily="34" charset="0"/>
                          <a:cs typeface="等线" charset="0"/>
                        </a:rPr>
                        <a:t>CBPkiDual-CO-DINO-Swin-L + DeepSupervision</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lgn="ctr">
                        <a:buNone/>
                      </a:pPr>
                      <a:r>
                        <a:rPr lang="en-US" sz="2400">
                          <a:latin typeface="Arial" panose="020B0604020202020204" pitchFamily="34" charset="0"/>
                          <a:cs typeface="等线" charset="0"/>
                        </a:rPr>
                        <a:t>52.2%</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lgn="ctr">
                        <a:buNone/>
                      </a:pPr>
                      <a:r>
                        <a:rPr lang="en-US" sz="2400">
                          <a:latin typeface="Arial" panose="020B0604020202020204" pitchFamily="34" charset="0"/>
                          <a:cs typeface="等线" charset="0"/>
                        </a:rPr>
                        <a:t>-</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695960">
                <a:tc>
                  <a:txBody>
                    <a:bodyPr/>
                    <a:p>
                      <a:pPr algn="ctr">
                        <a:buNone/>
                      </a:pPr>
                      <a:r>
                        <a:rPr lang="en-US" sz="2400">
                          <a:latin typeface="Arial" panose="020B0604020202020204" pitchFamily="34" charset="0"/>
                          <a:cs typeface="等线" charset="0"/>
                        </a:rPr>
                        <a:t>Dual-CO-DINO-VIT-Large</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lgn="ctr">
                        <a:buNone/>
                      </a:pPr>
                      <a:r>
                        <a:rPr lang="en-US" sz="2400">
                          <a:latin typeface="Arial" panose="020B0604020202020204" pitchFamily="34" charset="0"/>
                          <a:cs typeface="等线" charset="0"/>
                        </a:rPr>
                        <a:t>50.8%</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lgn="ctr">
                        <a:buNone/>
                      </a:pPr>
                      <a:r>
                        <a:rPr lang="en-US" sz="2400">
                          <a:latin typeface="Arial" panose="020B0604020202020204" pitchFamily="34" charset="0"/>
                          <a:cs typeface="等线" charset="0"/>
                        </a:rPr>
                        <a:t>-</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695960">
                <a:tc>
                  <a:txBody>
                    <a:bodyPr/>
                    <a:p>
                      <a:pPr algn="ctr">
                        <a:buNone/>
                      </a:pPr>
                      <a:r>
                        <a:rPr lang="en-US" sz="2400">
                          <a:latin typeface="Arial" panose="020B0604020202020204" pitchFamily="34" charset="0"/>
                          <a:cs typeface="等线" charset="0"/>
                        </a:rPr>
                        <a:t>Dual-CO-DINOv2-VIT-Base</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lgn="ctr">
                        <a:buNone/>
                      </a:pPr>
                      <a:r>
                        <a:rPr lang="en-US" sz="2400">
                          <a:latin typeface="Arial" panose="020B0604020202020204" pitchFamily="34" charset="0"/>
                          <a:cs typeface="等线" charset="0"/>
                        </a:rPr>
                        <a:t>51.3%</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lgn="ctr">
                        <a:buNone/>
                      </a:pPr>
                      <a:r>
                        <a:rPr lang="en-US" sz="2400">
                          <a:latin typeface="Arial" panose="020B0604020202020204" pitchFamily="34" charset="0"/>
                          <a:cs typeface="等线" charset="0"/>
                        </a:rPr>
                        <a:t>-</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bl>
          </a:graphicData>
        </a:graphic>
      </p:graphicFrame>
      <p:graphicFrame>
        <p:nvGraphicFramePr>
          <p:cNvPr id="16" name="表格 15"/>
          <p:cNvGraphicFramePr/>
          <p:nvPr/>
        </p:nvGraphicFramePr>
        <p:xfrm>
          <a:off x="10607675" y="2028190"/>
          <a:ext cx="12801600" cy="9800590"/>
        </p:xfrm>
        <a:graphic>
          <a:graphicData uri="http://schemas.openxmlformats.org/drawingml/2006/table">
            <a:tbl>
              <a:tblPr firstRow="1" bandRow="1">
                <a:tableStyleId>{5C22544A-7EE6-4342-B048-85BDC9FD1C3A}</a:tableStyleId>
              </a:tblPr>
              <a:tblGrid>
                <a:gridCol w="5039360"/>
                <a:gridCol w="4009390"/>
                <a:gridCol w="3752850"/>
              </a:tblGrid>
              <a:tr h="563245">
                <a:tc>
                  <a:txBody>
                    <a:bodyPr/>
                    <a:p>
                      <a:pPr>
                        <a:buNone/>
                      </a:pPr>
                      <a:r>
                        <a:rPr lang="en-US" sz="2400">
                          <a:latin typeface="Arial" panose="020B0604020202020204" pitchFamily="34" charset="0"/>
                          <a:cs typeface="等线" charset="0"/>
                        </a:rPr>
                        <a:t>模型与方法</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测试集A榜 MAP</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测试集B榜 MAP</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563245">
                <a:tc>
                  <a:txBody>
                    <a:bodyPr/>
                    <a:p>
                      <a:pPr>
                        <a:buNone/>
                      </a:pPr>
                      <a:r>
                        <a:rPr lang="en-US" sz="2400">
                          <a:latin typeface="Arial" panose="020B0604020202020204" pitchFamily="34" charset="0"/>
                          <a:cs typeface="等线" charset="0"/>
                        </a:rPr>
                        <a:t>CO-DINO-R50 单光</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40.3%</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563245">
                <a:tc>
                  <a:txBody>
                    <a:bodyPr/>
                    <a:p>
                      <a:pPr>
                        <a:buNone/>
                      </a:pPr>
                      <a:r>
                        <a:rPr lang="en-US" sz="2400">
                          <a:latin typeface="Arial" panose="020B0604020202020204" pitchFamily="34" charset="0"/>
                          <a:cs typeface="等线" charset="0"/>
                        </a:rPr>
                        <a:t>+ 双流， 双光</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40.7% (+0.4%)</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563245">
                <a:tc>
                  <a:txBody>
                    <a:bodyPr/>
                    <a:p>
                      <a:pPr>
                        <a:buNone/>
                      </a:pPr>
                      <a:r>
                        <a:rPr lang="en-US" sz="2400">
                          <a:latin typeface="Arial" panose="020B0604020202020204" pitchFamily="34" charset="0"/>
                          <a:cs typeface="等线" charset="0"/>
                        </a:rPr>
                        <a:t>+ Swin-L </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44.6% (+3.9%)</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563245">
                <a:tc>
                  <a:txBody>
                    <a:bodyPr/>
                    <a:p>
                      <a:pPr>
                        <a:buNone/>
                      </a:pPr>
                      <a:r>
                        <a:rPr lang="en-US" sz="2400">
                          <a:latin typeface="Arial" panose="020B0604020202020204" pitchFamily="34" charset="0"/>
                          <a:cs typeface="等线" charset="0"/>
                        </a:rPr>
                        <a:t>+ object365预训练</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46.2% (+1.6%)</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563245">
                <a:tc>
                  <a:txBody>
                    <a:bodyPr/>
                    <a:p>
                      <a:pPr>
                        <a:buNone/>
                      </a:pPr>
                      <a:r>
                        <a:rPr lang="en-US" sz="2400">
                          <a:latin typeface="Arial" panose="020B0604020202020204" pitchFamily="34" charset="0"/>
                          <a:cs typeface="等线" charset="0"/>
                        </a:rPr>
                        <a:t>+ Random Offset</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48.2% (+2.0%)</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563245">
                <a:tc>
                  <a:txBody>
                    <a:bodyPr/>
                    <a:p>
                      <a:pPr>
                        <a:buNone/>
                      </a:pPr>
                      <a:r>
                        <a:rPr lang="en-US" sz="2400">
                          <a:latin typeface="Arial" panose="020B0604020202020204" pitchFamily="34" charset="0"/>
                          <a:cs typeface="等线" charset="0"/>
                        </a:rPr>
                        <a:t>+ 额外训练集（VisDrone-DroneVehicle）</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48.7% (+0.5%)</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563245">
                <a:tc>
                  <a:txBody>
                    <a:bodyPr/>
                    <a:p>
                      <a:pPr>
                        <a:buNone/>
                      </a:pPr>
                      <a:r>
                        <a:rPr lang="en-US" sz="2400">
                          <a:latin typeface="Arial" panose="020B0604020202020204" pitchFamily="34" charset="0"/>
                          <a:cs typeface="等线" charset="0"/>
                        </a:rPr>
                        <a:t>+ 上下翻转 &amp; box jitter</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49.13% (+0.43%)</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563245">
                <a:tc>
                  <a:txBody>
                    <a:bodyPr/>
                    <a:p>
                      <a:pPr>
                        <a:buNone/>
                      </a:pPr>
                      <a:r>
                        <a:rPr lang="en-US" sz="2400">
                          <a:latin typeface="Arial" panose="020B0604020202020204" pitchFamily="34" charset="0"/>
                          <a:cs typeface="等线" charset="0"/>
                        </a:rPr>
                        <a:t>+ Tir Clahe</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49.47% (+0.34%)</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563245">
                <a:tc>
                  <a:txBody>
                    <a:bodyPr/>
                    <a:p>
                      <a:pPr>
                        <a:buNone/>
                      </a:pPr>
                      <a:r>
                        <a:rPr lang="en-US" sz="2400">
                          <a:latin typeface="Arial" panose="020B0604020202020204" pitchFamily="34" charset="0"/>
                          <a:cs typeface="等线" charset="0"/>
                        </a:rPr>
                        <a:t>+ 3xBlur &amp; 随机光照 &amp;图片压缩</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51.2% (+1.73%)</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563245">
                <a:tc>
                  <a:txBody>
                    <a:bodyPr/>
                    <a:p>
                      <a:pPr>
                        <a:buNone/>
                      </a:pPr>
                      <a:r>
                        <a:rPr lang="en-US" sz="2400">
                          <a:latin typeface="Arial" panose="020B0604020202020204" pitchFamily="34" charset="0"/>
                          <a:cs typeface="等线" charset="0"/>
                        </a:rPr>
                        <a:t>+VisDrone2019 3cls 额外数据</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52.1% (+0.9%)</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563245">
                <a:tc>
                  <a:txBody>
                    <a:bodyPr/>
                    <a:p>
                      <a:pPr>
                        <a:buNone/>
                      </a:pPr>
                      <a:r>
                        <a:rPr lang="en-US" sz="2400">
                          <a:latin typeface="Arial" panose="020B0604020202020204" pitchFamily="34" charset="0"/>
                          <a:cs typeface="等线" charset="0"/>
                        </a:rPr>
                        <a:t>+ 暗通道增强，点光源</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52.9% (+0.8%)</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563245">
                <a:tc>
                  <a:txBody>
                    <a:bodyPr/>
                    <a:p>
                      <a:pPr>
                        <a:buNone/>
                      </a:pPr>
                      <a:r>
                        <a:rPr lang="en-US" sz="2400">
                          <a:latin typeface="Arial" panose="020B0604020202020204" pitchFamily="34" charset="0"/>
                          <a:cs typeface="等线" charset="0"/>
                        </a:rPr>
                        <a:t>+ CBPki</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53.1% (+0.2%)</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563245">
                <a:tc>
                  <a:txBody>
                    <a:bodyPr/>
                    <a:p>
                      <a:pPr>
                        <a:buNone/>
                      </a:pPr>
                      <a:r>
                        <a:rPr lang="en-US" sz="2400">
                          <a:latin typeface="Arial" panose="020B0604020202020204" pitchFamily="34" charset="0"/>
                          <a:cs typeface="等线" charset="0"/>
                        </a:rPr>
                        <a:t>+randomrotate</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53.18% (+0.08%)</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563245">
                <a:tc>
                  <a:txBody>
                    <a:bodyPr/>
                    <a:p>
                      <a:pPr>
                        <a:buNone/>
                      </a:pPr>
                      <a:r>
                        <a:rPr lang="en-US" sz="2400">
                          <a:latin typeface="Arial" panose="020B0604020202020204" pitchFamily="34" charset="0"/>
                          <a:cs typeface="等线" charset="0"/>
                        </a:rPr>
                        <a:t>+TTA</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53.9% (+0.72%)</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563245">
                <a:tc>
                  <a:txBody>
                    <a:bodyPr/>
                    <a:p>
                      <a:pPr>
                        <a:buNone/>
                      </a:pPr>
                      <a:r>
                        <a:rPr lang="en-US" sz="2400">
                          <a:latin typeface="Arial" panose="020B0604020202020204" pitchFamily="34" charset="0"/>
                          <a:cs typeface="等线" charset="0"/>
                        </a:rPr>
                        <a:t>+WBF</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54.5% (+0.6%)</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49.56%</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r h="563245">
                <a:tc>
                  <a:txBody>
                    <a:bodyPr/>
                    <a:p>
                      <a:pPr>
                        <a:buNone/>
                      </a:pPr>
                      <a:r>
                        <a:rPr lang="en-US" sz="2400">
                          <a:latin typeface="Arial" panose="020B0604020202020204" pitchFamily="34" charset="0"/>
                          <a:cs typeface="等线" charset="0"/>
                        </a:rPr>
                        <a:t>+数据清洗 &amp; Visdrone2019伪标签</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a:t>
                      </a:r>
                      <a:endParaRPr lang="en-US" altLang="en-US" sz="2400">
                        <a:latin typeface="Arial" panose="020B0604020202020204" pitchFamily="34" charset="0"/>
                        <a:ea typeface="等线" charset="0"/>
                        <a:cs typeface="等线" charset="0"/>
                      </a:endParaRPr>
                    </a:p>
                  </a:txBody>
                  <a:tcPr marL="76200" marR="76200" marT="38100" marB="19050" vert="horz" anchor="ctr" anchorCtr="0"/>
                </a:tc>
                <a:tc>
                  <a:txBody>
                    <a:bodyPr/>
                    <a:p>
                      <a:pPr>
                        <a:buNone/>
                      </a:pPr>
                      <a:r>
                        <a:rPr lang="en-US" sz="2400">
                          <a:latin typeface="Arial" panose="020B0604020202020204" pitchFamily="34" charset="0"/>
                          <a:cs typeface="等线" charset="0"/>
                        </a:rPr>
                        <a:t>49.12%</a:t>
                      </a:r>
                      <a:endParaRPr lang="en-US" altLang="en-US" sz="2400">
                        <a:latin typeface="Arial" panose="020B0604020202020204" pitchFamily="34" charset="0"/>
                        <a:ea typeface="等线" charset="0"/>
                        <a:cs typeface="等线" charset="0"/>
                      </a:endParaRPr>
                    </a:p>
                  </a:txBody>
                  <a:tcPr marL="76200" marR="76200" marT="38100" marB="19050" vert="horz" anchor="ctr" anchorCtr="0"/>
                </a:tc>
              </a:tr>
            </a:tbl>
          </a:graphicData>
        </a:graphic>
      </p:graphicFrame>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ppt背景.jpg" descr="ppt背景.jpg"/>
          <p:cNvPicPr>
            <a:picLocks noChangeAspect="1"/>
          </p:cNvPicPr>
          <p:nvPr/>
        </p:nvPicPr>
        <p:blipFill>
          <a:blip r:embed="rId1"/>
          <a:srcRect t="5" b="5"/>
          <a:stretch>
            <a:fillRect/>
          </a:stretch>
        </p:blipFill>
        <p:spPr>
          <a:xfrm>
            <a:off x="0" y="80"/>
            <a:ext cx="24384001" cy="13715840"/>
          </a:xfrm>
          <a:prstGeom prst="rect">
            <a:avLst/>
          </a:prstGeom>
          <a:ln w="3175">
            <a:miter lim="400000"/>
            <a:headEnd/>
            <a:tailEnd/>
          </a:ln>
        </p:spPr>
      </p:pic>
      <p:pic>
        <p:nvPicPr>
          <p:cNvPr id="156" name="主体主kv.png" descr="主体主kv.png"/>
          <p:cNvPicPr>
            <a:picLocks noChangeAspect="1"/>
          </p:cNvPicPr>
          <p:nvPr/>
        </p:nvPicPr>
        <p:blipFill>
          <a:blip r:embed="rId2"/>
          <a:stretch>
            <a:fillRect/>
          </a:stretch>
        </p:blipFill>
        <p:spPr>
          <a:xfrm>
            <a:off x="7352690" y="4076116"/>
            <a:ext cx="1631993" cy="1645951"/>
          </a:xfrm>
          <a:prstGeom prst="rect">
            <a:avLst/>
          </a:prstGeom>
          <a:ln w="3175">
            <a:miter lim="400000"/>
            <a:headEnd/>
            <a:tailEnd/>
          </a:ln>
        </p:spPr>
      </p:pic>
      <p:sp>
        <p:nvSpPr>
          <p:cNvPr id="3" name="文本框 2"/>
          <p:cNvSpPr txBox="1"/>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13" name="文本框 5"/>
          <p:cNvSpPr txBox="1"/>
          <p:nvPr>
            <p:custDataLst>
              <p:tags r:id="rId3"/>
            </p:custDataLst>
          </p:nvPr>
        </p:nvSpPr>
        <p:spPr>
          <a:xfrm>
            <a:off x="9168315" y="5777865"/>
            <a:ext cx="8372475" cy="967740"/>
          </a:xfrm>
          <a:prstGeom prst="rect">
            <a:avLst/>
          </a:prstGeom>
          <a:ln w="3175">
            <a:miter lim="400000"/>
          </a:ln>
        </p:spPr>
        <p:txBody>
          <a:bodyPr wrap="square" lIns="22859" tIns="22859" rIns="22859" bIns="22859">
            <a:spAutoFit/>
          </a:bodyPr>
          <a:p>
            <a:pPr algn="l" defTabSz="457200">
              <a:defRPr sz="2000">
                <a:solidFill>
                  <a:srgbClr val="FFFFFF"/>
                </a:solidFill>
                <a:latin typeface="Alibaba PuHuiTi"/>
                <a:ea typeface="Alibaba PuHuiTi"/>
                <a:cs typeface="Alibaba PuHuiTi"/>
                <a:sym typeface="Alibaba PuHuiTi"/>
              </a:defRPr>
            </a:pPr>
            <a:r>
              <a:rPr lang="zh-CN" altLang="en-US" sz="6000" b="1">
                <a:latin typeface="微软雅黑" panose="020B0503020204020204" charset="-122"/>
                <a:ea typeface="微软雅黑" panose="020B0503020204020204" charset="-122"/>
                <a:cs typeface="微软雅黑" panose="020B0503020204020204" charset="-122"/>
                <a:sym typeface="Arial" panose="020B0604020202020204"/>
              </a:rPr>
              <a:t>五、</a:t>
            </a:r>
            <a:r>
              <a:rPr lang="zh-CN" altLang="en-US" sz="6000">
                <a:latin typeface="微软雅黑" panose="020B0503020204020204" charset="-122"/>
                <a:ea typeface="微软雅黑" panose="020B0503020204020204" charset="-122"/>
                <a:cs typeface="微软雅黑" panose="020B0503020204020204" charset="-122"/>
                <a:sym typeface="Arial" panose="020B0604020202020204"/>
              </a:rPr>
              <a:t>总结与感想</a:t>
            </a:r>
            <a:endParaRPr lang="zh-CN" altLang="en-US" sz="6000" b="1">
              <a:latin typeface="微软雅黑" panose="020B0503020204020204" charset="-122"/>
              <a:ea typeface="微软雅黑" panose="020B0503020204020204" charset="-122"/>
              <a:cs typeface="微软雅黑" panose="020B0503020204020204" charset="-122"/>
              <a:sym typeface="Arial" panose="020B0604020202020204"/>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矩形"/>
          <p:cNvSpPr/>
          <p:nvPr/>
        </p:nvSpPr>
        <p:spPr>
          <a:xfrm>
            <a:off x="-4299" y="-59998"/>
            <a:ext cx="24392598" cy="1383599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pic>
        <p:nvPicPr>
          <p:cNvPr id="160" name="主体主kv.png" descr="主体主kv.png"/>
          <p:cNvPicPr>
            <a:picLocks noChangeAspect="1"/>
          </p:cNvPicPr>
          <p:nvPr/>
        </p:nvPicPr>
        <p:blipFill>
          <a:blip r:embed="rId1">
            <a:alphaModFix amt="50401"/>
          </a:blip>
          <a:srcRect l="22766" t="38826" r="25573" b="32210"/>
          <a:stretch>
            <a:fillRect/>
          </a:stretch>
        </p:blipFill>
        <p:spPr>
          <a:xfrm>
            <a:off x="-60739" y="285"/>
            <a:ext cx="24505478" cy="13856400"/>
          </a:xfrm>
          <a:prstGeom prst="rect">
            <a:avLst/>
          </a:prstGeom>
          <a:ln w="3175">
            <a:miter lim="400000"/>
            <a:headEnd/>
            <a:tailEnd/>
          </a:ln>
        </p:spPr>
      </p:pic>
      <p:sp>
        <p:nvSpPr>
          <p:cNvPr id="3" name="文本框 2"/>
          <p:cNvSpPr txBox="1"/>
          <p:nvPr>
            <p:custDataLst>
              <p:tags r:id="rId2"/>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4" name="文本框 3"/>
          <p:cNvSpPr txBox="1"/>
          <p:nvPr/>
        </p:nvSpPr>
        <p:spPr>
          <a:xfrm>
            <a:off x="2313305" y="449580"/>
            <a:ext cx="10916920" cy="85217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总结与</a:t>
            </a:r>
            <a:r>
              <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感想</a:t>
            </a:r>
            <a:endParaRPr lang="zh-CN" altLang="en-US"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5" name="圆形"/>
          <p:cNvSpPr/>
          <p:nvPr/>
        </p:nvSpPr>
        <p:spPr>
          <a:xfrm>
            <a:off x="1648069" y="809436"/>
            <a:ext cx="435632" cy="435632"/>
          </a:xfrm>
          <a:prstGeom prst="ellipse">
            <a:avLst/>
          </a:prstGeom>
          <a:solidFill>
            <a:srgbClr val="00EBFF"/>
          </a:solidFill>
          <a:ln w="3175">
            <a:miter lim="400000"/>
          </a:ln>
        </p:spPr>
        <p:txBody>
          <a:bodyPr lIns="10837" tIns="10837" rIns="10837" bIns="10837" anchor="ctr"/>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2" name="文本框 1"/>
          <p:cNvSpPr txBox="1"/>
          <p:nvPr/>
        </p:nvSpPr>
        <p:spPr>
          <a:xfrm>
            <a:off x="1750695" y="1601470"/>
            <a:ext cx="16998315" cy="352107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no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1、对于不同模态的数据需求会大幅度上升</a:t>
            </a:r>
            <a:endParaRPr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2、对于模态对齐的要求越来越高</a:t>
            </a:r>
            <a:endParaRPr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3. </a:t>
            </a:r>
            <a:r>
              <a:rPr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需要和大规模的预训练模型的发展进行接轨</a:t>
            </a:r>
            <a:r>
              <a:rPr 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（加入文本信息的监督）</a:t>
            </a:r>
            <a:endParaRPr 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ppt背景.jpg" descr="ppt背景.jpg"/>
          <p:cNvPicPr>
            <a:picLocks noChangeAspect="1"/>
          </p:cNvPicPr>
          <p:nvPr/>
        </p:nvPicPr>
        <p:blipFill>
          <a:blip r:embed="rId1"/>
          <a:srcRect t="5" b="5"/>
          <a:stretch>
            <a:fillRect/>
          </a:stretch>
        </p:blipFill>
        <p:spPr>
          <a:xfrm>
            <a:off x="0" y="80"/>
            <a:ext cx="24384001" cy="13715840"/>
          </a:xfrm>
          <a:prstGeom prst="rect">
            <a:avLst/>
          </a:prstGeom>
          <a:ln w="3175">
            <a:miter lim="400000"/>
            <a:headEnd/>
            <a:tailEnd/>
          </a:ln>
        </p:spPr>
      </p:pic>
      <p:sp>
        <p:nvSpPr>
          <p:cNvPr id="186" name="可输入章节说明文字信息"/>
          <p:cNvSpPr txBox="1"/>
          <p:nvPr>
            <p:ph type="subTitle" sz="quarter" idx="1"/>
          </p:nvPr>
        </p:nvSpPr>
        <p:spPr>
          <a:xfrm>
            <a:off x="8854505" y="6828363"/>
            <a:ext cx="6674989" cy="1064515"/>
          </a:xfrm>
          <a:prstGeom prst="rect">
            <a:avLst/>
          </a:prstGeom>
        </p:spPr>
        <p:txBody>
          <a:bodyPr/>
          <a:lstStyle>
            <a:lvl1pPr defTabSz="726440">
              <a:defRPr sz="4750">
                <a:solidFill>
                  <a:srgbClr val="A5F2BF"/>
                </a:solidFill>
              </a:defRPr>
            </a:lvl1pPr>
          </a:lstStyle>
          <a:p>
            <a:r>
              <a:rPr>
                <a:latin typeface="微软雅黑" panose="020B0503020204020204" charset="-122"/>
                <a:ea typeface="微软雅黑" panose="020B0503020204020204" charset="-122"/>
              </a:rPr>
              <a:t>可输入章节说明文字信息</a:t>
            </a:r>
            <a:endParaRPr>
              <a:latin typeface="微软雅黑" panose="020B0503020204020204" charset="-122"/>
              <a:ea typeface="微软雅黑" panose="020B0503020204020204" charset="-122"/>
            </a:endParaRPr>
          </a:p>
        </p:txBody>
      </p:sp>
      <p:sp>
        <p:nvSpPr>
          <p:cNvPr id="187" name="谢谢观看"/>
          <p:cNvSpPr txBox="1"/>
          <p:nvPr>
            <p:ph type="ctrTitle"/>
          </p:nvPr>
        </p:nvSpPr>
        <p:spPr>
          <a:xfrm>
            <a:off x="7686264" y="5705647"/>
            <a:ext cx="9011471" cy="2425367"/>
          </a:xfrm>
          <a:prstGeom prst="rect">
            <a:avLst/>
          </a:prstGeom>
        </p:spPr>
        <p:txBody>
          <a:bodyPr anchor="t"/>
          <a:lstStyle>
            <a:lvl1pPr algn="ctr" defTabSz="2170430">
              <a:lnSpc>
                <a:spcPct val="10000"/>
              </a:lnSpc>
              <a:defRPr sz="13530" spc="-270">
                <a:solidFill>
                  <a:srgbClr val="FFFFFF"/>
                </a:solidFill>
              </a:defRPr>
            </a:lvl1pPr>
          </a:lstStyle>
          <a:p>
            <a:r>
              <a:rPr lang="zh-CN">
                <a:latin typeface="微软雅黑" panose="020B0503020204020204" charset="-122"/>
                <a:ea typeface="微软雅黑" panose="020B0503020204020204" charset="-122"/>
              </a:rPr>
              <a:t>感谢</a:t>
            </a:r>
            <a:r>
              <a:rPr>
                <a:latin typeface="微软雅黑" panose="020B0503020204020204" charset="-122"/>
                <a:ea typeface="微软雅黑" panose="020B0503020204020204" charset="-122"/>
              </a:rPr>
              <a:t>观看</a:t>
            </a:r>
            <a:endParaRPr>
              <a:latin typeface="微软雅黑" panose="020B0503020204020204" charset="-122"/>
              <a:ea typeface="微软雅黑" panose="020B0503020204020204" charset="-122"/>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ppt背景.jpg" descr="ppt背景.jpg"/>
          <p:cNvPicPr>
            <a:picLocks noChangeAspect="1"/>
          </p:cNvPicPr>
          <p:nvPr/>
        </p:nvPicPr>
        <p:blipFill>
          <a:blip r:embed="rId1"/>
          <a:srcRect t="5" b="5"/>
          <a:stretch>
            <a:fillRect/>
          </a:stretch>
        </p:blipFill>
        <p:spPr>
          <a:xfrm>
            <a:off x="0" y="80"/>
            <a:ext cx="24384001" cy="13715840"/>
          </a:xfrm>
          <a:prstGeom prst="rect">
            <a:avLst/>
          </a:prstGeom>
          <a:ln w="3175">
            <a:miter lim="400000"/>
            <a:headEnd/>
            <a:tailEnd/>
          </a:ln>
        </p:spPr>
      </p:pic>
      <p:pic>
        <p:nvPicPr>
          <p:cNvPr id="156" name="主体主kv.png" descr="主体主kv.png"/>
          <p:cNvPicPr>
            <a:picLocks noChangeAspect="1"/>
          </p:cNvPicPr>
          <p:nvPr/>
        </p:nvPicPr>
        <p:blipFill>
          <a:blip r:embed="rId2"/>
          <a:stretch>
            <a:fillRect/>
          </a:stretch>
        </p:blipFill>
        <p:spPr>
          <a:xfrm>
            <a:off x="7352690" y="4076116"/>
            <a:ext cx="1631993" cy="1645951"/>
          </a:xfrm>
          <a:prstGeom prst="rect">
            <a:avLst/>
          </a:prstGeom>
          <a:ln w="3175">
            <a:miter lim="400000"/>
            <a:headEnd/>
            <a:tailEnd/>
          </a:ln>
        </p:spPr>
      </p:pic>
      <p:sp>
        <p:nvSpPr>
          <p:cNvPr id="3" name="文本框 2"/>
          <p:cNvSpPr txBox="1"/>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13" name="文本框 5"/>
          <p:cNvSpPr txBox="1"/>
          <p:nvPr>
            <p:custDataLst>
              <p:tags r:id="rId3"/>
            </p:custDataLst>
          </p:nvPr>
        </p:nvSpPr>
        <p:spPr>
          <a:xfrm>
            <a:off x="8375835" y="2389505"/>
            <a:ext cx="8372475" cy="967740"/>
          </a:xfrm>
          <a:prstGeom prst="rect">
            <a:avLst/>
          </a:prstGeom>
          <a:ln w="3175">
            <a:miter lim="400000"/>
          </a:ln>
        </p:spPr>
        <p:txBody>
          <a:bodyPr wrap="square" lIns="22859" tIns="22859" rIns="22859" bIns="22859">
            <a:spAutoFit/>
          </a:bodyPr>
          <a:p>
            <a:pPr algn="l" defTabSz="457200">
              <a:defRPr sz="2000">
                <a:solidFill>
                  <a:srgbClr val="FFFFFF"/>
                </a:solidFill>
                <a:latin typeface="Alibaba PuHuiTi"/>
                <a:ea typeface="Alibaba PuHuiTi"/>
                <a:cs typeface="Alibaba PuHuiTi"/>
                <a:sym typeface="Alibaba PuHuiTi"/>
              </a:defRPr>
            </a:pPr>
            <a:r>
              <a:rPr lang="zh-CN" altLang="en-US" sz="6000" b="1">
                <a:latin typeface="微软雅黑" panose="020B0503020204020204" charset="-122"/>
                <a:ea typeface="微软雅黑" panose="020B0503020204020204" charset="-122"/>
                <a:cs typeface="微软雅黑" panose="020B0503020204020204" charset="-122"/>
                <a:sym typeface="Arial" panose="020B0604020202020204"/>
              </a:rPr>
              <a:t>二、赛题及难点解析</a:t>
            </a:r>
            <a:endParaRPr lang="zh-CN" altLang="en-US" sz="6000" b="1">
              <a:latin typeface="微软雅黑" panose="020B0503020204020204" charset="-122"/>
              <a:ea typeface="微软雅黑" panose="020B0503020204020204" charset="-122"/>
              <a:cs typeface="微软雅黑" panose="020B0503020204020204" charset="-122"/>
              <a:sym typeface="Arial" panose="020B0604020202020204"/>
            </a:endParaRPr>
          </a:p>
        </p:txBody>
      </p:sp>
      <p:sp>
        <p:nvSpPr>
          <p:cNvPr id="2" name="文本框 5"/>
          <p:cNvSpPr txBox="1"/>
          <p:nvPr>
            <p:custDataLst>
              <p:tags r:id="rId4"/>
            </p:custDataLst>
          </p:nvPr>
        </p:nvSpPr>
        <p:spPr>
          <a:xfrm>
            <a:off x="7799705" y="4194175"/>
            <a:ext cx="10098405" cy="4968875"/>
          </a:xfrm>
          <a:prstGeom prst="rect">
            <a:avLst/>
          </a:prstGeom>
          <a:ln w="3175">
            <a:miter lim="400000"/>
          </a:ln>
        </p:spPr>
        <p:txBody>
          <a:bodyPr wrap="square" lIns="22859" tIns="22859" rIns="22859" bIns="22859">
            <a:spAutoFit/>
          </a:bodyPr>
          <a:p>
            <a:pPr algn="l" defTabSz="457200">
              <a:defRPr sz="2000">
                <a:solidFill>
                  <a:srgbClr val="FFFFFF"/>
                </a:solidFill>
                <a:latin typeface="Alibaba PuHuiTi"/>
                <a:ea typeface="Alibaba PuHuiTi"/>
                <a:cs typeface="Alibaba PuHuiTi"/>
                <a:sym typeface="Alibaba PuHuiTi"/>
              </a:defRPr>
            </a:pPr>
            <a:r>
              <a:rPr lang="en-US" altLang="zh-CN" sz="4000">
                <a:latin typeface="微软雅黑" panose="020B0503020204020204" charset="-122"/>
                <a:ea typeface="微软雅黑" panose="020B0503020204020204" charset="-122"/>
                <a:cs typeface="微软雅黑" panose="020B0503020204020204" charset="-122"/>
                <a:sym typeface="Arial" panose="020B0604020202020204"/>
              </a:rPr>
              <a:t>· </a:t>
            </a:r>
            <a:r>
              <a:rPr lang="zh-CN" altLang="en-US" sz="4000">
                <a:latin typeface="微软雅黑" panose="020B0503020204020204" charset="-122"/>
                <a:ea typeface="微软雅黑" panose="020B0503020204020204" charset="-122"/>
                <a:cs typeface="微软雅黑" panose="020B0503020204020204" charset="-122"/>
                <a:sym typeface="Arial" panose="020B0604020202020204"/>
              </a:rPr>
              <a:t>CAIIC2024数据集——训练集、验证集</a:t>
            </a:r>
            <a:r>
              <a:rPr lang="zh-CN" altLang="en-US" sz="4000">
                <a:latin typeface="微软雅黑" panose="020B0503020204020204" charset="-122"/>
                <a:ea typeface="微软雅黑" panose="020B0503020204020204" charset="-122"/>
                <a:cs typeface="微软雅黑" panose="020B0503020204020204" charset="-122"/>
                <a:sym typeface="Arial" panose="020B0604020202020204"/>
              </a:rPr>
              <a:t>分析</a:t>
            </a: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r>
              <a:rPr lang="en-US" altLang="zh-CN" sz="4000">
                <a:latin typeface="微软雅黑" panose="020B0503020204020204" charset="-122"/>
                <a:ea typeface="微软雅黑" panose="020B0503020204020204" charset="-122"/>
                <a:cs typeface="微软雅黑" panose="020B0503020204020204" charset="-122"/>
                <a:sym typeface="Arial" panose="020B0604020202020204"/>
              </a:rPr>
              <a:t>· </a:t>
            </a:r>
            <a:r>
              <a:rPr lang="zh-CN" altLang="en-US" sz="4000">
                <a:latin typeface="微软雅黑" panose="020B0503020204020204" charset="-122"/>
                <a:ea typeface="微软雅黑" panose="020B0503020204020204" charset="-122"/>
                <a:cs typeface="微软雅黑" panose="020B0503020204020204" charset="-122"/>
                <a:sym typeface="Arial" panose="020B0604020202020204"/>
              </a:rPr>
              <a:t>训练集标注框长宽比</a:t>
            </a:r>
            <a:r>
              <a:rPr lang="zh-CN" altLang="en-US" sz="4000">
                <a:latin typeface="微软雅黑" panose="020B0503020204020204" charset="-122"/>
                <a:ea typeface="微软雅黑" panose="020B0503020204020204" charset="-122"/>
                <a:cs typeface="微软雅黑" panose="020B0503020204020204" charset="-122"/>
                <a:sym typeface="Arial" panose="020B0604020202020204"/>
              </a:rPr>
              <a:t>分析</a:t>
            </a: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r>
              <a:rPr lang="en-US" altLang="zh-CN" sz="4000">
                <a:latin typeface="微软雅黑" panose="020B0503020204020204" charset="-122"/>
                <a:ea typeface="微软雅黑" panose="020B0503020204020204" charset="-122"/>
                <a:cs typeface="微软雅黑" panose="020B0503020204020204" charset="-122"/>
                <a:sym typeface="Arial" panose="020B0604020202020204"/>
              </a:rPr>
              <a:t>· </a:t>
            </a:r>
            <a:r>
              <a:rPr lang="zh-CN" altLang="en-US" sz="4000">
                <a:latin typeface="微软雅黑" panose="020B0503020204020204" charset="-122"/>
                <a:ea typeface="微软雅黑" panose="020B0503020204020204" charset="-122"/>
                <a:cs typeface="微软雅黑" panose="020B0503020204020204" charset="-122"/>
                <a:sym typeface="Arial" panose="020B0604020202020204"/>
              </a:rPr>
              <a:t>难点解析</a:t>
            </a: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r>
              <a:rPr lang="en-US" altLang="zh-CN" sz="4000">
                <a:latin typeface="微软雅黑" panose="020B0503020204020204" charset="-122"/>
                <a:ea typeface="微软雅黑" panose="020B0503020204020204" charset="-122"/>
                <a:cs typeface="微软雅黑" panose="020B0503020204020204" charset="-122"/>
                <a:sym typeface="Arial" panose="020B0604020202020204"/>
              </a:rPr>
              <a:t>· </a:t>
            </a:r>
            <a:r>
              <a:rPr lang="zh-CN" altLang="en-US" sz="4000">
                <a:latin typeface="微软雅黑" panose="020B0503020204020204" charset="-122"/>
                <a:ea typeface="微软雅黑" panose="020B0503020204020204" charset="-122"/>
                <a:cs typeface="微软雅黑" panose="020B0503020204020204" charset="-122"/>
                <a:sym typeface="Arial" panose="020B0604020202020204"/>
              </a:rPr>
              <a:t>初步解决方案</a:t>
            </a: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矩形"/>
          <p:cNvSpPr/>
          <p:nvPr/>
        </p:nvSpPr>
        <p:spPr>
          <a:xfrm>
            <a:off x="-4299" y="-59998"/>
            <a:ext cx="24392598" cy="1383599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pic>
        <p:nvPicPr>
          <p:cNvPr id="160" name="主体主kv.png" descr="主体主kv.png"/>
          <p:cNvPicPr>
            <a:picLocks noChangeAspect="1"/>
          </p:cNvPicPr>
          <p:nvPr/>
        </p:nvPicPr>
        <p:blipFill>
          <a:blip r:embed="rId1">
            <a:alphaModFix amt="50401"/>
          </a:blip>
          <a:srcRect l="22766" t="38826" r="25573" b="32210"/>
          <a:stretch>
            <a:fillRect/>
          </a:stretch>
        </p:blipFill>
        <p:spPr>
          <a:xfrm>
            <a:off x="-60739" y="-70200"/>
            <a:ext cx="24505478" cy="13856400"/>
          </a:xfrm>
          <a:prstGeom prst="rect">
            <a:avLst/>
          </a:prstGeom>
          <a:ln w="3175">
            <a:miter lim="400000"/>
            <a:headEnd/>
            <a:tailEnd/>
          </a:ln>
        </p:spPr>
      </p:pic>
      <p:sp>
        <p:nvSpPr>
          <p:cNvPr id="3" name="文本框 2"/>
          <p:cNvSpPr txBox="1"/>
          <p:nvPr>
            <p:custDataLst>
              <p:tags r:id="rId2"/>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168" name="圆形"/>
          <p:cNvSpPr/>
          <p:nvPr/>
        </p:nvSpPr>
        <p:spPr>
          <a:xfrm>
            <a:off x="776849" y="2368996"/>
            <a:ext cx="435632" cy="435632"/>
          </a:xfrm>
          <a:prstGeom prst="ellipse">
            <a:avLst/>
          </a:prstGeom>
          <a:solidFill>
            <a:srgbClr val="00EBFF"/>
          </a:solidFill>
          <a:ln w="3175">
            <a:miter lim="400000"/>
          </a:ln>
        </p:spPr>
        <p:txBody>
          <a:bodyPr lIns="10837" tIns="10837" rIns="10837" bIns="10837" anchor="ctr"/>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10" name="可输入章节说明文字信息"/>
          <p:cNvSpPr txBox="1"/>
          <p:nvPr>
            <p:custDataLst>
              <p:tags r:id="rId3"/>
            </p:custDataLst>
          </p:nvPr>
        </p:nvSpPr>
        <p:spPr>
          <a:xfrm>
            <a:off x="814705" y="593725"/>
            <a:ext cx="8993505" cy="892175"/>
          </a:xfrm>
          <a:prstGeom prst="rect">
            <a:avLst/>
          </a:prstGeom>
          <a:ln w="3175">
            <a:miter lim="400000"/>
          </a:ln>
        </p:spPr>
        <p:txBody>
          <a:bodyPr lIns="10837" tIns="10837" rIns="10837" bIns="10837">
            <a:noAutofit/>
          </a:bodyPr>
          <a:p>
            <a:r>
              <a:rPr lang="zh-CN" sz="5400" b="1">
                <a:solidFill>
                  <a:schemeClr val="bg2">
                    <a:lumMod val="10000"/>
                  </a:schemeClr>
                </a:solidFill>
                <a:latin typeface="微软雅黑" panose="020B0503020204020204" charset="-122"/>
                <a:ea typeface="微软雅黑" panose="020B0503020204020204" charset="-122"/>
              </a:rPr>
              <a:t>二</a:t>
            </a:r>
            <a:r>
              <a:rPr sz="5400" b="1">
                <a:solidFill>
                  <a:schemeClr val="bg2">
                    <a:lumMod val="10000"/>
                  </a:schemeClr>
                </a:solidFill>
                <a:latin typeface="微软雅黑" panose="020B0503020204020204" charset="-122"/>
                <a:ea typeface="微软雅黑" panose="020B0503020204020204" charset="-122"/>
              </a:rPr>
              <a:t>、赛题及难点解析</a:t>
            </a:r>
            <a:endParaRPr sz="5400" b="1">
              <a:solidFill>
                <a:schemeClr val="bg2">
                  <a:lumMod val="10000"/>
                </a:schemeClr>
              </a:solidFill>
              <a:latin typeface="微软雅黑" panose="020B0503020204020204" charset="-122"/>
              <a:ea typeface="微软雅黑" panose="020B0503020204020204" charset="-122"/>
            </a:endParaRPr>
          </a:p>
        </p:txBody>
      </p:sp>
      <p:sp>
        <p:nvSpPr>
          <p:cNvPr id="6" name="文本框 5"/>
          <p:cNvSpPr txBox="1"/>
          <p:nvPr/>
        </p:nvSpPr>
        <p:spPr>
          <a:xfrm>
            <a:off x="1751330" y="2138045"/>
            <a:ext cx="12192000" cy="10902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no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600">
                <a:solidFill>
                  <a:schemeClr val="tx1"/>
                </a:solidFill>
                <a:latin typeface="微软雅黑" panose="020B0503020204020204" charset="-122"/>
                <a:ea typeface="微软雅黑" panose="020B0503020204020204" charset="-122"/>
                <a:sym typeface="+mn-ea"/>
              </a:rPr>
              <a:t>CAIIC2024数据集</a:t>
            </a:r>
            <a:r>
              <a:rPr lang="en-US" altLang="zh-CN" sz="3600">
                <a:solidFill>
                  <a:schemeClr val="tx1"/>
                </a:solidFill>
                <a:latin typeface="微软雅黑" panose="020B0503020204020204" charset="-122"/>
                <a:ea typeface="微软雅黑" panose="020B0503020204020204" charset="-122"/>
                <a:sym typeface="+mn-ea"/>
              </a:rPr>
              <a:t>——</a:t>
            </a:r>
            <a:r>
              <a:rPr lang="zh-CN" altLang="en-US" sz="3600">
                <a:solidFill>
                  <a:schemeClr val="tx1"/>
                </a:solidFill>
                <a:latin typeface="微软雅黑" panose="020B0503020204020204" charset="-122"/>
                <a:ea typeface="微软雅黑" panose="020B0503020204020204" charset="-122"/>
                <a:sym typeface="+mn-ea"/>
              </a:rPr>
              <a:t>训练集</a:t>
            </a:r>
            <a:r>
              <a:rPr 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endParaRPr 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101" name="图片 100"/>
          <p:cNvPicPr/>
          <p:nvPr/>
        </p:nvPicPr>
        <p:blipFill>
          <a:blip r:embed="rId4"/>
          <a:stretch>
            <a:fillRect/>
          </a:stretch>
        </p:blipFill>
        <p:spPr>
          <a:xfrm>
            <a:off x="8227060" y="3617595"/>
            <a:ext cx="7929245" cy="5967730"/>
          </a:xfrm>
          <a:prstGeom prst="rect">
            <a:avLst/>
          </a:prstGeom>
          <a:noFill/>
          <a:ln w="9525">
            <a:noFill/>
          </a:ln>
        </p:spPr>
      </p:pic>
      <p:pic>
        <p:nvPicPr>
          <p:cNvPr id="102" name="图片 101"/>
          <p:cNvPicPr/>
          <p:nvPr/>
        </p:nvPicPr>
        <p:blipFill>
          <a:blip r:embed="rId5"/>
          <a:stretch>
            <a:fillRect/>
          </a:stretch>
        </p:blipFill>
        <p:spPr>
          <a:xfrm>
            <a:off x="16512540" y="3617595"/>
            <a:ext cx="7352665" cy="5967730"/>
          </a:xfrm>
          <a:prstGeom prst="rect">
            <a:avLst/>
          </a:prstGeom>
          <a:noFill/>
          <a:ln w="9525">
            <a:noFill/>
          </a:ln>
        </p:spPr>
      </p:pic>
      <p:sp>
        <p:nvSpPr>
          <p:cNvPr id="9" name="文本框 8"/>
          <p:cNvSpPr txBox="1"/>
          <p:nvPr/>
        </p:nvSpPr>
        <p:spPr>
          <a:xfrm>
            <a:off x="1750695" y="9881870"/>
            <a:ext cx="5592445"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rPr>
              <a:t>类别分布</a:t>
            </a:r>
            <a:r>
              <a:rPr kumimoji="0" lang="zh-CN" altLang="en-US"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rPr>
              <a:t>直方图</a:t>
            </a:r>
            <a:endParaRPr kumimoji="0" lang="zh-CN" altLang="en-US"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endParaRPr>
          </a:p>
        </p:txBody>
      </p:sp>
      <p:sp>
        <p:nvSpPr>
          <p:cNvPr id="11" name="文本框 10"/>
          <p:cNvSpPr txBox="1"/>
          <p:nvPr/>
        </p:nvSpPr>
        <p:spPr>
          <a:xfrm>
            <a:off x="9527540" y="9737725"/>
            <a:ext cx="6192520"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rPr>
              <a:t>标注框的等价正方形边长直方图</a:t>
            </a:r>
            <a:endParaRPr kumimoji="0" lang="zh-CN" altLang="en-US"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endParaRPr>
          </a:p>
        </p:txBody>
      </p:sp>
      <p:sp>
        <p:nvSpPr>
          <p:cNvPr id="18" name="文本框 17"/>
          <p:cNvSpPr txBox="1"/>
          <p:nvPr/>
        </p:nvSpPr>
        <p:spPr>
          <a:xfrm>
            <a:off x="17016730" y="9810115"/>
            <a:ext cx="6192520" cy="100647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rPr>
              <a:t>逐类别的标注框等价正方形边长-类别箱形图</a:t>
            </a:r>
            <a:endParaRPr kumimoji="0" lang="zh-CN" altLang="en-US"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endParaRPr>
          </a:p>
        </p:txBody>
      </p:sp>
      <p:pic>
        <p:nvPicPr>
          <p:cNvPr id="100" name="图片 99"/>
          <p:cNvPicPr/>
          <p:nvPr/>
        </p:nvPicPr>
        <p:blipFill>
          <a:blip r:embed="rId6"/>
          <a:stretch>
            <a:fillRect/>
          </a:stretch>
        </p:blipFill>
        <p:spPr>
          <a:xfrm>
            <a:off x="454660" y="3637915"/>
            <a:ext cx="7484110" cy="5967730"/>
          </a:xfrm>
          <a:prstGeom prst="rect">
            <a:avLst/>
          </a:prstGeom>
          <a:noFill/>
          <a:ln w="9525">
            <a:noFill/>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矩形"/>
          <p:cNvSpPr/>
          <p:nvPr/>
        </p:nvSpPr>
        <p:spPr>
          <a:xfrm>
            <a:off x="-4299" y="-59998"/>
            <a:ext cx="24392598" cy="1383599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pic>
        <p:nvPicPr>
          <p:cNvPr id="160" name="主体主kv.png" descr="主体主kv.png"/>
          <p:cNvPicPr>
            <a:picLocks noChangeAspect="1"/>
          </p:cNvPicPr>
          <p:nvPr/>
        </p:nvPicPr>
        <p:blipFill>
          <a:blip r:embed="rId1">
            <a:alphaModFix amt="50401"/>
          </a:blip>
          <a:srcRect l="22766" t="38826" r="25573" b="32210"/>
          <a:stretch>
            <a:fillRect/>
          </a:stretch>
        </p:blipFill>
        <p:spPr>
          <a:xfrm>
            <a:off x="-60739" y="-70200"/>
            <a:ext cx="24505478" cy="13856400"/>
          </a:xfrm>
          <a:prstGeom prst="rect">
            <a:avLst/>
          </a:prstGeom>
          <a:ln w="3175">
            <a:miter lim="400000"/>
            <a:headEnd/>
            <a:tailEnd/>
          </a:ln>
        </p:spPr>
      </p:pic>
      <p:sp>
        <p:nvSpPr>
          <p:cNvPr id="3" name="文本框 2"/>
          <p:cNvSpPr txBox="1"/>
          <p:nvPr>
            <p:custDataLst>
              <p:tags r:id="rId2"/>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圆形"/>
          <p:cNvSpPr/>
          <p:nvPr/>
        </p:nvSpPr>
        <p:spPr>
          <a:xfrm>
            <a:off x="776849" y="521146"/>
            <a:ext cx="435632" cy="435632"/>
          </a:xfrm>
          <a:prstGeom prst="ellipse">
            <a:avLst/>
          </a:prstGeom>
          <a:solidFill>
            <a:srgbClr val="00EBFF"/>
          </a:solidFill>
          <a:ln w="3175">
            <a:miter lim="400000"/>
          </a:ln>
        </p:spPr>
        <p:txBody>
          <a:bodyPr lIns="10837" tIns="10837" rIns="10837" bIns="10837" anchor="ctr"/>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4" name="文本框 3"/>
          <p:cNvSpPr txBox="1"/>
          <p:nvPr/>
        </p:nvSpPr>
        <p:spPr>
          <a:xfrm>
            <a:off x="1750695" y="9881870"/>
            <a:ext cx="5592445"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rPr>
              <a:t>类别分布</a:t>
            </a:r>
            <a:r>
              <a:rPr kumimoji="0" lang="zh-CN" altLang="en-US"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rPr>
              <a:t>直方图</a:t>
            </a:r>
            <a:endParaRPr kumimoji="0" lang="zh-CN" altLang="en-US"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9527540" y="9737725"/>
            <a:ext cx="6192520"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rPr>
              <a:t>标注框的等价正方形边长直方图</a:t>
            </a:r>
            <a:endParaRPr kumimoji="0" lang="zh-CN" altLang="en-US"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17016730" y="9810115"/>
            <a:ext cx="6192520" cy="100647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rPr>
              <a:t>逐类别的标注框等价正方形边长-类别箱形图</a:t>
            </a:r>
            <a:endParaRPr kumimoji="0" lang="zh-CN" altLang="en-US"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endParaRPr>
          </a:p>
        </p:txBody>
      </p:sp>
      <p:pic>
        <p:nvPicPr>
          <p:cNvPr id="103" name="图片 102"/>
          <p:cNvPicPr/>
          <p:nvPr/>
        </p:nvPicPr>
        <p:blipFill>
          <a:blip r:embed="rId3"/>
          <a:stretch>
            <a:fillRect/>
          </a:stretch>
        </p:blipFill>
        <p:spPr>
          <a:xfrm>
            <a:off x="741680" y="3113405"/>
            <a:ext cx="7717155" cy="5899785"/>
          </a:xfrm>
          <a:prstGeom prst="rect">
            <a:avLst/>
          </a:prstGeom>
          <a:noFill/>
          <a:ln w="9525">
            <a:noFill/>
          </a:ln>
        </p:spPr>
      </p:pic>
      <p:pic>
        <p:nvPicPr>
          <p:cNvPr id="104" name="图片 103"/>
          <p:cNvPicPr/>
          <p:nvPr/>
        </p:nvPicPr>
        <p:blipFill>
          <a:blip r:embed="rId4"/>
          <a:stretch>
            <a:fillRect/>
          </a:stretch>
        </p:blipFill>
        <p:spPr>
          <a:xfrm>
            <a:off x="8591550" y="3113405"/>
            <a:ext cx="7716520" cy="5899785"/>
          </a:xfrm>
          <a:prstGeom prst="rect">
            <a:avLst/>
          </a:prstGeom>
          <a:noFill/>
          <a:ln w="9525">
            <a:noFill/>
          </a:ln>
        </p:spPr>
      </p:pic>
      <p:pic>
        <p:nvPicPr>
          <p:cNvPr id="105" name="图片 104"/>
          <p:cNvPicPr/>
          <p:nvPr/>
        </p:nvPicPr>
        <p:blipFill>
          <a:blip r:embed="rId5"/>
          <a:stretch>
            <a:fillRect/>
          </a:stretch>
        </p:blipFill>
        <p:spPr>
          <a:xfrm>
            <a:off x="16440785" y="3041650"/>
            <a:ext cx="7421880" cy="6024245"/>
          </a:xfrm>
          <a:prstGeom prst="rect">
            <a:avLst/>
          </a:prstGeom>
          <a:noFill/>
          <a:ln w="9525">
            <a:noFill/>
          </a:ln>
        </p:spPr>
      </p:pic>
      <p:sp>
        <p:nvSpPr>
          <p:cNvPr id="8" name="文本框 7"/>
          <p:cNvSpPr txBox="1"/>
          <p:nvPr/>
        </p:nvSpPr>
        <p:spPr>
          <a:xfrm>
            <a:off x="670560" y="1778635"/>
            <a:ext cx="13302615"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l" defTabSz="24384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gradFill>
                  <a:gsLst>
                    <a:gs pos="50000">
                      <a:schemeClr val="accent5"/>
                    </a:gs>
                    <a:gs pos="0">
                      <a:schemeClr val="accent5">
                        <a:lumMod val="25000"/>
                        <a:lumOff val="75000"/>
                      </a:schemeClr>
                    </a:gs>
                    <a:gs pos="100000">
                      <a:schemeClr val="accent5">
                        <a:lumMod val="85000"/>
                      </a:schemeClr>
                    </a:gs>
                  </a:gsLst>
                  <a:lin ang="5400000" scaled="1"/>
                </a:gradFill>
                <a:effectLst/>
                <a:uFillTx/>
                <a:latin typeface="微软雅黑" panose="020B0503020204020204" charset="-122"/>
                <a:ea typeface="微软雅黑" panose="020B0503020204020204" charset="-122"/>
                <a:cs typeface="微软雅黑" panose="020B0503020204020204" charset="-122"/>
                <a:sym typeface="+mn-ea"/>
              </a:rPr>
              <a:t>In-Domain（</a:t>
            </a:r>
            <a:r>
              <a:rPr kumimoji="0" lang="en-US" altLang="zh-CN" sz="3200" b="0" i="0" u="none" strike="noStrike" cap="none" spc="0" normalizeH="0" baseline="0">
                <a:ln>
                  <a:noFill/>
                </a:ln>
                <a:gradFill>
                  <a:gsLst>
                    <a:gs pos="50000">
                      <a:schemeClr val="accent5"/>
                    </a:gs>
                    <a:gs pos="0">
                      <a:schemeClr val="accent5">
                        <a:lumMod val="25000"/>
                        <a:lumOff val="75000"/>
                      </a:schemeClr>
                    </a:gs>
                    <a:gs pos="100000">
                      <a:schemeClr val="accent5">
                        <a:lumMod val="85000"/>
                      </a:schemeClr>
                    </a:gs>
                  </a:gsLst>
                  <a:lin ang="5400000" scaled="1"/>
                </a:gradFill>
                <a:effectLst/>
                <a:uFillTx/>
                <a:latin typeface="微软雅黑" panose="020B0503020204020204" charset="-122"/>
                <a:ea typeface="微软雅黑" panose="020B0503020204020204" charset="-122"/>
                <a:cs typeface="微软雅黑" panose="020B0503020204020204" charset="-122"/>
                <a:sym typeface="+mn-ea"/>
              </a:rPr>
              <a:t>ID</a:t>
            </a:r>
            <a:r>
              <a:rPr kumimoji="0" lang="zh-CN" altLang="en-US" sz="3200" b="0" i="0" u="none" strike="noStrike" cap="none" spc="0" normalizeH="0" baseline="0">
                <a:ln>
                  <a:noFill/>
                </a:ln>
                <a:gradFill>
                  <a:gsLst>
                    <a:gs pos="50000">
                      <a:schemeClr val="accent5"/>
                    </a:gs>
                    <a:gs pos="0">
                      <a:schemeClr val="accent5">
                        <a:lumMod val="25000"/>
                        <a:lumOff val="75000"/>
                      </a:schemeClr>
                    </a:gs>
                    <a:gs pos="100000">
                      <a:schemeClr val="accent5">
                        <a:lumMod val="85000"/>
                      </a:schemeClr>
                    </a:gs>
                  </a:gsLst>
                  <a:lin ang="5400000" scaled="1"/>
                </a:gradFill>
                <a:effectLst/>
                <a:uFillTx/>
                <a:latin typeface="微软雅黑" panose="020B0503020204020204" charset="-122"/>
                <a:ea typeface="微软雅黑" panose="020B0503020204020204" charset="-122"/>
                <a:cs typeface="微软雅黑" panose="020B0503020204020204" charset="-122"/>
                <a:sym typeface="+mn-ea"/>
              </a:rPr>
              <a:t>）域内数据集</a:t>
            </a:r>
            <a:r>
              <a:rPr kumimoji="0" lang="en-US" altLang="zh-CN"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rPr>
              <a:t> &amp; Out of Domain </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OOD</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）域外</a:t>
            </a:r>
            <a:r>
              <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数据集</a:t>
            </a:r>
            <a:endParaRPr lang="zh-CN" altLang="en-US"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2" name="文本框 11"/>
          <p:cNvSpPr txBox="1"/>
          <p:nvPr/>
        </p:nvSpPr>
        <p:spPr>
          <a:xfrm>
            <a:off x="1534795" y="233045"/>
            <a:ext cx="12192000" cy="10902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no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altLang="en-US" sz="3600">
                <a:solidFill>
                  <a:schemeClr val="tx1"/>
                </a:solidFill>
                <a:latin typeface="微软雅黑" panose="020B0503020204020204" charset="-122"/>
                <a:ea typeface="微软雅黑" panose="020B0503020204020204" charset="-122"/>
                <a:sym typeface="+mn-ea"/>
              </a:rPr>
              <a:t>CAIIC2024数据集</a:t>
            </a:r>
            <a:r>
              <a:rPr lang="en-US" altLang="zh-CN" sz="3600">
                <a:solidFill>
                  <a:schemeClr val="tx1"/>
                </a:solidFill>
                <a:latin typeface="微软雅黑" panose="020B0503020204020204" charset="-122"/>
                <a:ea typeface="微软雅黑" panose="020B0503020204020204" charset="-122"/>
                <a:sym typeface="+mn-ea"/>
              </a:rPr>
              <a:t>——</a:t>
            </a:r>
            <a:r>
              <a:rPr lang="zh-CN" altLang="en-US" sz="3600">
                <a:solidFill>
                  <a:schemeClr val="tx1"/>
                </a:solidFill>
                <a:latin typeface="微软雅黑" panose="020B0503020204020204" charset="-122"/>
                <a:ea typeface="微软雅黑" panose="020B0503020204020204" charset="-122"/>
                <a:sym typeface="+mn-ea"/>
              </a:rPr>
              <a:t>验证集</a:t>
            </a:r>
            <a:r>
              <a:rPr 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a:t>
            </a:r>
            <a:endParaRPr 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矩形"/>
          <p:cNvSpPr/>
          <p:nvPr/>
        </p:nvSpPr>
        <p:spPr>
          <a:xfrm>
            <a:off x="-4299" y="-59998"/>
            <a:ext cx="24392598" cy="1383599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pic>
        <p:nvPicPr>
          <p:cNvPr id="160" name="主体主kv.png" descr="主体主kv.png"/>
          <p:cNvPicPr>
            <a:picLocks noChangeAspect="1"/>
          </p:cNvPicPr>
          <p:nvPr/>
        </p:nvPicPr>
        <p:blipFill>
          <a:blip r:embed="rId1">
            <a:alphaModFix amt="50401"/>
          </a:blip>
          <a:srcRect l="22766" t="38826" r="25573" b="32210"/>
          <a:stretch>
            <a:fillRect/>
          </a:stretch>
        </p:blipFill>
        <p:spPr>
          <a:xfrm>
            <a:off x="-49309" y="-70200"/>
            <a:ext cx="24505478" cy="13856400"/>
          </a:xfrm>
          <a:prstGeom prst="rect">
            <a:avLst/>
          </a:prstGeom>
          <a:ln w="3175">
            <a:miter lim="400000"/>
            <a:headEnd/>
            <a:tailEnd/>
          </a:ln>
        </p:spPr>
      </p:pic>
      <p:sp>
        <p:nvSpPr>
          <p:cNvPr id="3" name="文本框 2"/>
          <p:cNvSpPr txBox="1"/>
          <p:nvPr>
            <p:custDataLst>
              <p:tags r:id="rId2"/>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168" name="圆形"/>
          <p:cNvSpPr/>
          <p:nvPr/>
        </p:nvSpPr>
        <p:spPr>
          <a:xfrm>
            <a:off x="776849" y="521146"/>
            <a:ext cx="435632" cy="435632"/>
          </a:xfrm>
          <a:prstGeom prst="ellipse">
            <a:avLst/>
          </a:prstGeom>
          <a:solidFill>
            <a:srgbClr val="00EBFF"/>
          </a:solidFill>
          <a:ln w="3175">
            <a:miter lim="400000"/>
          </a:ln>
        </p:spPr>
        <p:txBody>
          <a:bodyPr lIns="10837" tIns="10837" rIns="10837" bIns="10837" anchor="ctr"/>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9" name="文本框 8"/>
          <p:cNvSpPr txBox="1"/>
          <p:nvPr/>
        </p:nvSpPr>
        <p:spPr>
          <a:xfrm>
            <a:off x="1534795" y="233045"/>
            <a:ext cx="12192000" cy="10902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no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训练集标注框</a:t>
            </a:r>
            <a:r>
              <a:rPr 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长宽比：</a:t>
            </a:r>
            <a:endParaRPr 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0" name="文本框 9"/>
          <p:cNvSpPr txBox="1"/>
          <p:nvPr/>
        </p:nvSpPr>
        <p:spPr>
          <a:xfrm>
            <a:off x="3119120" y="6426200"/>
            <a:ext cx="1584960"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rPr>
              <a:t>car</a:t>
            </a:r>
            <a:endParaRPr kumimoji="0" lang="en-US" altLang="zh-CN"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endParaRPr>
          </a:p>
        </p:txBody>
      </p:sp>
      <p:pic>
        <p:nvPicPr>
          <p:cNvPr id="106" name="图片 105"/>
          <p:cNvPicPr/>
          <p:nvPr/>
        </p:nvPicPr>
        <p:blipFill>
          <a:blip r:embed="rId3"/>
          <a:stretch>
            <a:fillRect/>
          </a:stretch>
        </p:blipFill>
        <p:spPr>
          <a:xfrm>
            <a:off x="1594168" y="2008188"/>
            <a:ext cx="4448175" cy="4333875"/>
          </a:xfrm>
          <a:prstGeom prst="rect">
            <a:avLst/>
          </a:prstGeom>
          <a:noFill/>
          <a:ln w="9525">
            <a:noFill/>
          </a:ln>
        </p:spPr>
      </p:pic>
      <p:pic>
        <p:nvPicPr>
          <p:cNvPr id="107" name="图片 106"/>
          <p:cNvPicPr/>
          <p:nvPr/>
        </p:nvPicPr>
        <p:blipFill>
          <a:blip r:embed="rId4"/>
          <a:stretch>
            <a:fillRect/>
          </a:stretch>
        </p:blipFill>
        <p:spPr>
          <a:xfrm>
            <a:off x="6042661" y="2008188"/>
            <a:ext cx="3848099" cy="4333875"/>
          </a:xfrm>
          <a:prstGeom prst="rect">
            <a:avLst/>
          </a:prstGeom>
          <a:noFill/>
          <a:ln w="9525">
            <a:noFill/>
          </a:ln>
        </p:spPr>
      </p:pic>
      <p:pic>
        <p:nvPicPr>
          <p:cNvPr id="109" name="图片 108"/>
          <p:cNvPicPr/>
          <p:nvPr/>
        </p:nvPicPr>
        <p:blipFill>
          <a:blip r:embed="rId5"/>
          <a:stretch>
            <a:fillRect/>
          </a:stretch>
        </p:blipFill>
        <p:spPr>
          <a:xfrm>
            <a:off x="9890760" y="2008188"/>
            <a:ext cx="4171950" cy="4333875"/>
          </a:xfrm>
          <a:prstGeom prst="rect">
            <a:avLst/>
          </a:prstGeom>
          <a:noFill/>
          <a:ln w="9525">
            <a:noFill/>
          </a:ln>
        </p:spPr>
      </p:pic>
      <p:pic>
        <p:nvPicPr>
          <p:cNvPr id="110" name="图片 109"/>
          <p:cNvPicPr/>
          <p:nvPr/>
        </p:nvPicPr>
        <p:blipFill>
          <a:blip r:embed="rId6"/>
          <a:stretch>
            <a:fillRect/>
          </a:stretch>
        </p:blipFill>
        <p:spPr>
          <a:xfrm>
            <a:off x="18384520" y="2076450"/>
            <a:ext cx="4350385" cy="4266565"/>
          </a:xfrm>
          <a:prstGeom prst="rect">
            <a:avLst/>
          </a:prstGeom>
          <a:noFill/>
          <a:ln w="9525">
            <a:noFill/>
          </a:ln>
        </p:spPr>
      </p:pic>
      <p:pic>
        <p:nvPicPr>
          <p:cNvPr id="11" name="图片 10"/>
          <p:cNvPicPr>
            <a:picLocks noChangeAspect="1"/>
          </p:cNvPicPr>
          <p:nvPr/>
        </p:nvPicPr>
        <p:blipFill>
          <a:blip r:embed="rId7"/>
          <a:stretch>
            <a:fillRect/>
          </a:stretch>
        </p:blipFill>
        <p:spPr>
          <a:xfrm>
            <a:off x="14062710" y="2046605"/>
            <a:ext cx="4376420" cy="4271010"/>
          </a:xfrm>
          <a:prstGeom prst="rect">
            <a:avLst/>
          </a:prstGeom>
        </p:spPr>
      </p:pic>
      <p:sp>
        <p:nvSpPr>
          <p:cNvPr id="13" name="文本框 12"/>
          <p:cNvSpPr txBox="1"/>
          <p:nvPr/>
        </p:nvSpPr>
        <p:spPr>
          <a:xfrm>
            <a:off x="7439660" y="6497955"/>
            <a:ext cx="1584960"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rPr>
              <a:t>truck</a:t>
            </a:r>
            <a:endParaRPr kumimoji="0" lang="en-US" altLang="zh-CN"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endParaRPr>
          </a:p>
        </p:txBody>
      </p:sp>
      <p:sp>
        <p:nvSpPr>
          <p:cNvPr id="14" name="文本框 13"/>
          <p:cNvSpPr txBox="1"/>
          <p:nvPr/>
        </p:nvSpPr>
        <p:spPr>
          <a:xfrm>
            <a:off x="11471910" y="6497955"/>
            <a:ext cx="1584960"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rPr>
              <a:t>bus</a:t>
            </a:r>
            <a:endParaRPr kumimoji="0" lang="en-US" altLang="zh-CN"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endParaRPr>
          </a:p>
        </p:txBody>
      </p:sp>
      <p:sp>
        <p:nvSpPr>
          <p:cNvPr id="15" name="文本框 14"/>
          <p:cNvSpPr txBox="1"/>
          <p:nvPr/>
        </p:nvSpPr>
        <p:spPr>
          <a:xfrm>
            <a:off x="15758160" y="6497955"/>
            <a:ext cx="1584960"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rPr>
              <a:t>van</a:t>
            </a:r>
            <a:endParaRPr kumimoji="0" lang="en-US" altLang="zh-CN"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endParaRPr>
          </a:p>
        </p:txBody>
      </p:sp>
      <p:sp>
        <p:nvSpPr>
          <p:cNvPr id="16" name="文本框 15"/>
          <p:cNvSpPr txBox="1"/>
          <p:nvPr/>
        </p:nvSpPr>
        <p:spPr>
          <a:xfrm>
            <a:off x="20044410" y="6497955"/>
            <a:ext cx="2127885" cy="51371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rPr>
              <a:t>freight_car</a:t>
            </a:r>
            <a:endParaRPr kumimoji="0" lang="en-US" altLang="zh-CN" sz="3200" b="0" i="0" u="none" strike="noStrike" cap="none" spc="0" normalizeH="0" baseline="0">
              <a:ln>
                <a:noFill/>
              </a:ln>
              <a:solidFill>
                <a:schemeClr val="bg2">
                  <a:lumMod val="10000"/>
                </a:schemeClr>
              </a:solidFill>
              <a:effectLst/>
              <a:uFillTx/>
              <a:latin typeface="微软雅黑" panose="020B0503020204020204" charset="-122"/>
              <a:ea typeface="微软雅黑" panose="020B0503020204020204" charset="-122"/>
              <a:cs typeface="微软雅黑" panose="020B0503020204020204" charset="-122"/>
              <a:sym typeface="+mn-ea"/>
            </a:endParaRPr>
          </a:p>
        </p:txBody>
      </p:sp>
      <p:sp>
        <p:nvSpPr>
          <p:cNvPr id="17" name="椭圆 16"/>
          <p:cNvSpPr/>
          <p:nvPr/>
        </p:nvSpPr>
        <p:spPr>
          <a:xfrm>
            <a:off x="16584295" y="2321560"/>
            <a:ext cx="1367790" cy="1080135"/>
          </a:xfrm>
          <a:prstGeom prst="ellipse">
            <a:avLst/>
          </a:prstGeom>
          <a:noFill/>
          <a:ln w="3175" cap="flat">
            <a:solidFill>
              <a:srgbClr val="FF930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endParaRPr kumimoji="0" lang="zh-CN" altLang="en-US" sz="28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4" name="图片 3"/>
          <p:cNvPicPr>
            <a:picLocks noChangeAspect="1"/>
          </p:cNvPicPr>
          <p:nvPr/>
        </p:nvPicPr>
        <p:blipFill>
          <a:blip r:embed="rId8"/>
          <a:stretch>
            <a:fillRect/>
          </a:stretch>
        </p:blipFill>
        <p:spPr>
          <a:xfrm>
            <a:off x="9095740" y="7639685"/>
            <a:ext cx="6155055" cy="5267325"/>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矩形"/>
          <p:cNvSpPr/>
          <p:nvPr/>
        </p:nvSpPr>
        <p:spPr>
          <a:xfrm>
            <a:off x="-4299" y="-59998"/>
            <a:ext cx="24392598" cy="13835996"/>
          </a:xfrm>
          <a:prstGeom prst="rect">
            <a:avLst/>
          </a:prstGeom>
          <a:gradFill>
            <a:gsLst>
              <a:gs pos="0">
                <a:srgbClr val="FFFFFF"/>
              </a:gs>
              <a:gs pos="100000">
                <a:srgbClr val="6DCBFF">
                  <a:alpha val="79873"/>
                </a:srgbClr>
              </a:gs>
            </a:gsLst>
            <a:lin ang="5400000"/>
          </a:gradFill>
          <a:ln w="3175">
            <a:miter lim="400000"/>
          </a:ln>
        </p:spPr>
        <p:txBody>
          <a:bodyPr lIns="10837" tIns="10837" rIns="10837" bIns="10837" anchor="ctr"/>
          <a:lstStyle/>
          <a:p>
            <a:pPr defTabSz="825500">
              <a:defRPr sz="2800">
                <a:solidFill>
                  <a:srgbClr val="36FFA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pic>
        <p:nvPicPr>
          <p:cNvPr id="160" name="主体主kv.png" descr="主体主kv.png"/>
          <p:cNvPicPr>
            <a:picLocks noChangeAspect="1"/>
          </p:cNvPicPr>
          <p:nvPr/>
        </p:nvPicPr>
        <p:blipFill>
          <a:blip r:embed="rId1">
            <a:alphaModFix amt="50401"/>
          </a:blip>
          <a:srcRect l="22766" t="38826" r="25573" b="32210"/>
          <a:stretch>
            <a:fillRect/>
          </a:stretch>
        </p:blipFill>
        <p:spPr>
          <a:xfrm>
            <a:off x="-60739" y="-70200"/>
            <a:ext cx="24505478" cy="13856400"/>
          </a:xfrm>
          <a:prstGeom prst="rect">
            <a:avLst/>
          </a:prstGeom>
          <a:ln w="3175">
            <a:miter lim="400000"/>
            <a:headEnd/>
            <a:tailEnd/>
          </a:ln>
        </p:spPr>
      </p:pic>
      <p:sp>
        <p:nvSpPr>
          <p:cNvPr id="3" name="文本框 2"/>
          <p:cNvSpPr txBox="1"/>
          <p:nvPr>
            <p:custDataLst>
              <p:tags r:id="rId2"/>
            </p:custDataLst>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圆形"/>
          <p:cNvSpPr/>
          <p:nvPr/>
        </p:nvSpPr>
        <p:spPr>
          <a:xfrm>
            <a:off x="619369" y="1601281"/>
            <a:ext cx="435632" cy="435632"/>
          </a:xfrm>
          <a:prstGeom prst="ellipse">
            <a:avLst/>
          </a:prstGeom>
          <a:solidFill>
            <a:srgbClr val="00EBFF"/>
          </a:solidFill>
          <a:ln w="3175">
            <a:miter lim="400000"/>
          </a:ln>
        </p:spPr>
        <p:txBody>
          <a:bodyPr lIns="10837" tIns="10837" rIns="10837" bIns="10837" anchor="ctr"/>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
        <p:nvSpPr>
          <p:cNvPr id="4" name="文本框 3"/>
          <p:cNvSpPr txBox="1"/>
          <p:nvPr/>
        </p:nvSpPr>
        <p:spPr>
          <a:xfrm>
            <a:off x="1339215" y="1313180"/>
            <a:ext cx="12192000" cy="493077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难点解析：</a:t>
            </a:r>
            <a:endParaRPr 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1.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需要同时利用</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RGB</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和</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TIR</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多模态图像</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2.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两个模态数据存在不对齐现象，真实标注主要根据</a:t>
            </a: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TIR</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图像</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3.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图像中小目标</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众多</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4.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场景种类丰富，包括不同的场景、时间</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和视角</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5.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测试集的部分图片质量较</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低</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1054735" y="7649845"/>
            <a:ext cx="12192000" cy="411480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初步</a:t>
            </a:r>
            <a:r>
              <a:rPr 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解决方案：</a:t>
            </a:r>
            <a:endParaRPr lang="zh-CN" sz="36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1.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使用双流模型同时处理多模态</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信息</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2.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配准或隐式</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配准</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3.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采取小目标</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优化方案</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a:p>
            <a:pPr algn="l" defTabSz="457200">
              <a:lnSpc>
                <a:spcPct val="150000"/>
              </a:lnSpc>
              <a:spcBef>
                <a:spcPts val="600"/>
              </a:spcBef>
              <a:defRPr sz="2000" b="1">
                <a:solidFill>
                  <a:srgbClr val="FFFFFF"/>
                </a:solidFill>
                <a:latin typeface="Microsoft YaHei Bold"/>
                <a:ea typeface="Microsoft YaHei Bold"/>
                <a:cs typeface="Microsoft YaHei Bold"/>
                <a:sym typeface="Microsoft YaHei Bold"/>
              </a:defRPr>
            </a:pPr>
            <a:r>
              <a:rPr lang="en-US" altLang="zh-CN"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4. </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采取特殊的数据增强策略以适应不同场景和</a:t>
            </a:r>
            <a:r>
              <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情况</a:t>
            </a:r>
            <a:endParaRPr lang="zh-CN" altLang="en-US" sz="3200" b="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6" name="图片 5" descr="00005"/>
          <p:cNvPicPr>
            <a:picLocks noChangeAspect="1"/>
          </p:cNvPicPr>
          <p:nvPr/>
        </p:nvPicPr>
        <p:blipFill>
          <a:blip r:embed="rId3"/>
          <a:stretch>
            <a:fillRect/>
          </a:stretch>
        </p:blipFill>
        <p:spPr>
          <a:xfrm>
            <a:off x="12264390" y="6507480"/>
            <a:ext cx="4876800" cy="3901440"/>
          </a:xfrm>
          <a:prstGeom prst="rect">
            <a:avLst/>
          </a:prstGeom>
        </p:spPr>
      </p:pic>
      <p:pic>
        <p:nvPicPr>
          <p:cNvPr id="7" name="图片 6" descr="00005"/>
          <p:cNvPicPr>
            <a:picLocks noChangeAspect="1"/>
          </p:cNvPicPr>
          <p:nvPr/>
        </p:nvPicPr>
        <p:blipFill>
          <a:blip r:embed="rId4"/>
          <a:stretch>
            <a:fillRect/>
          </a:stretch>
        </p:blipFill>
        <p:spPr>
          <a:xfrm>
            <a:off x="18169255" y="6497955"/>
            <a:ext cx="4876800" cy="3901440"/>
          </a:xfrm>
          <a:prstGeom prst="rect">
            <a:avLst/>
          </a:prstGeom>
        </p:spPr>
      </p:pic>
      <p:grpSp>
        <p:nvGrpSpPr>
          <p:cNvPr id="8" name="组合 7"/>
          <p:cNvGrpSpPr/>
          <p:nvPr/>
        </p:nvGrpSpPr>
        <p:grpSpPr>
          <a:xfrm>
            <a:off x="12336145" y="809625"/>
            <a:ext cx="10781665" cy="4545330"/>
            <a:chOff x="19427" y="594"/>
            <a:chExt cx="16979" cy="7158"/>
          </a:xfrm>
        </p:grpSpPr>
        <p:grpSp>
          <p:nvGrpSpPr>
            <p:cNvPr id="12" name="组合 11"/>
            <p:cNvGrpSpPr/>
            <p:nvPr/>
          </p:nvGrpSpPr>
          <p:grpSpPr>
            <a:xfrm>
              <a:off x="19427" y="594"/>
              <a:ext cx="7680" cy="7158"/>
              <a:chOff x="19427" y="594"/>
              <a:chExt cx="7680" cy="7158"/>
            </a:xfrm>
          </p:grpSpPr>
          <p:pic>
            <p:nvPicPr>
              <p:cNvPr id="18" name="图片 17" descr="00039"/>
              <p:cNvPicPr>
                <a:picLocks noChangeAspect="1"/>
              </p:cNvPicPr>
              <p:nvPr/>
            </p:nvPicPr>
            <p:blipFill>
              <a:blip r:embed="rId5"/>
              <a:stretch>
                <a:fillRect/>
              </a:stretch>
            </p:blipFill>
            <p:spPr>
              <a:xfrm>
                <a:off x="19427" y="594"/>
                <a:ext cx="7680" cy="6144"/>
              </a:xfrm>
              <a:prstGeom prst="rect">
                <a:avLst/>
              </a:prstGeom>
            </p:spPr>
          </p:pic>
          <p:sp>
            <p:nvSpPr>
              <p:cNvPr id="19" name="文本框 18"/>
              <p:cNvSpPr txBox="1"/>
              <p:nvPr/>
            </p:nvSpPr>
            <p:spPr>
              <a:xfrm>
                <a:off x="20675" y="6944"/>
                <a:ext cx="5532" cy="809"/>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RGB</a:t>
                </a:r>
                <a:endPar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20" name="组合 19"/>
            <p:cNvGrpSpPr/>
            <p:nvPr/>
          </p:nvGrpSpPr>
          <p:grpSpPr>
            <a:xfrm>
              <a:off x="28726" y="707"/>
              <a:ext cx="7680" cy="7045"/>
              <a:chOff x="28726" y="707"/>
              <a:chExt cx="7680" cy="7045"/>
            </a:xfrm>
          </p:grpSpPr>
          <p:pic>
            <p:nvPicPr>
              <p:cNvPr id="21" name="图片 20" descr="00039"/>
              <p:cNvPicPr>
                <a:picLocks noChangeAspect="1"/>
              </p:cNvPicPr>
              <p:nvPr/>
            </p:nvPicPr>
            <p:blipFill>
              <a:blip r:embed="rId6"/>
              <a:stretch>
                <a:fillRect/>
              </a:stretch>
            </p:blipFill>
            <p:spPr>
              <a:xfrm>
                <a:off x="28726" y="707"/>
                <a:ext cx="7680" cy="6144"/>
              </a:xfrm>
              <a:prstGeom prst="rect">
                <a:avLst/>
              </a:prstGeom>
            </p:spPr>
          </p:pic>
          <p:sp>
            <p:nvSpPr>
              <p:cNvPr id="22" name="文本框 21"/>
              <p:cNvSpPr txBox="1"/>
              <p:nvPr/>
            </p:nvSpPr>
            <p:spPr>
              <a:xfrm>
                <a:off x="30087" y="6944"/>
                <a:ext cx="5532" cy="809"/>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t" forceAA="0" upright="0">
                <a:spAutoFit/>
              </a:bodyPr>
              <a:p>
                <a:pPr marL="0" marR="0" indent="0" algn="ctr" defTabSz="2438400" rtl="0" fontAlgn="auto" latinLnBrk="0" hangingPunct="0">
                  <a:lnSpc>
                    <a:spcPct val="100000"/>
                  </a:lnSpc>
                  <a:spcBef>
                    <a:spcPts val="0"/>
                  </a:spcBef>
                  <a:spcAft>
                    <a:spcPts val="0"/>
                  </a:spcAft>
                  <a:buClrTx/>
                  <a:buSzTx/>
                  <a:buFontTx/>
                  <a:buNone/>
                </a:pPr>
                <a:r>
                  <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rPr>
                  <a:t>TIR</a:t>
                </a:r>
                <a:endParaRPr lang="en-US" altLang="zh-CN" sz="3200">
                  <a:solidFill>
                    <a:schemeClr val="bg2">
                      <a:lumMod val="10000"/>
                    </a:schemeClr>
                  </a:solidFill>
                  <a:latin typeface="微软雅黑" panose="020B0503020204020204" charset="-122"/>
                  <a:ea typeface="微软雅黑" panose="020B0503020204020204" charset="-122"/>
                  <a:cs typeface="微软雅黑" panose="020B0503020204020204" charset="-122"/>
                  <a:sym typeface="+mn-ea"/>
                </a:endParaRPr>
              </a:p>
            </p:txBody>
          </p:sp>
        </p:grpSp>
      </p:grpSp>
      <p:sp>
        <p:nvSpPr>
          <p:cNvPr id="23" name="文本框 22"/>
          <p:cNvSpPr txBox="1"/>
          <p:nvPr/>
        </p:nvSpPr>
        <p:spPr>
          <a:xfrm>
            <a:off x="13531215" y="10890250"/>
            <a:ext cx="8128000" cy="36004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spAutoFit/>
          </a:bodyPr>
          <a:p>
            <a:pPr marL="0" marR="0" indent="0" algn="ctr" defTabSz="2438400" rtl="0" fontAlgn="auto" latinLnBrk="0" hangingPunct="0">
              <a:lnSpc>
                <a:spcPct val="100000"/>
              </a:lnSpc>
              <a:spcBef>
                <a:spcPts val="0"/>
              </a:spcBef>
              <a:spcAft>
                <a:spcPts val="0"/>
              </a:spcAft>
              <a:buClrTx/>
              <a:buSzTx/>
              <a:buFontTx/>
              <a:buNone/>
            </a:pPr>
            <a:r>
              <a:rPr kumimoji="0" lang="zh-CN" altLang="en-US" sz="2200" b="0" i="0" u="none" strike="noStrike" cap="none" spc="0" normalizeH="0" baseline="0">
                <a:ln>
                  <a:noFill/>
                </a:ln>
                <a:solidFill>
                  <a:schemeClr val="bg2">
                    <a:lumMod val="10000"/>
                  </a:schemeClr>
                </a:solidFill>
                <a:effectLst/>
                <a:uFillTx/>
                <a:latin typeface="+mn-lt"/>
                <a:ea typeface="+mn-ea"/>
                <a:cs typeface="+mn-cs"/>
                <a:sym typeface="Helvetica Neue" panose="02000503000000020004"/>
              </a:rPr>
              <a:t>小目标众多，</a:t>
            </a:r>
            <a:r>
              <a:rPr kumimoji="0" lang="en-US" altLang="zh-CN" sz="2200" b="0" i="0" u="none" strike="noStrike" cap="none" spc="0" normalizeH="0" baseline="0">
                <a:ln>
                  <a:noFill/>
                </a:ln>
                <a:solidFill>
                  <a:schemeClr val="bg2">
                    <a:lumMod val="10000"/>
                  </a:schemeClr>
                </a:solidFill>
                <a:effectLst/>
                <a:uFillTx/>
                <a:latin typeface="+mn-lt"/>
                <a:ea typeface="+mn-ea"/>
                <a:cs typeface="+mn-cs"/>
                <a:sym typeface="Helvetica Neue" panose="02000503000000020004"/>
              </a:rPr>
              <a:t>TIR</a:t>
            </a:r>
            <a:r>
              <a:rPr kumimoji="0" lang="zh-CN" altLang="en-US" sz="2200" b="0" i="0" u="none" strike="noStrike" cap="none" spc="0" normalizeH="0" baseline="0">
                <a:ln>
                  <a:noFill/>
                </a:ln>
                <a:solidFill>
                  <a:schemeClr val="bg2">
                    <a:lumMod val="10000"/>
                  </a:schemeClr>
                </a:solidFill>
                <a:effectLst/>
                <a:uFillTx/>
                <a:latin typeface="+mn-lt"/>
                <a:ea typeface="+mn-ea"/>
                <a:cs typeface="+mn-cs"/>
                <a:sym typeface="Helvetica Neue" panose="02000503000000020004"/>
              </a:rPr>
              <a:t>图像质量较低</a:t>
            </a:r>
            <a:endParaRPr kumimoji="0" lang="zh-CN" altLang="en-US" sz="2200" b="0" i="0" u="none" strike="noStrike" cap="none" spc="0" normalizeH="0" baseline="0">
              <a:ln>
                <a:noFill/>
              </a:ln>
              <a:solidFill>
                <a:schemeClr val="bg2">
                  <a:lumMod val="10000"/>
                </a:schemeClr>
              </a:solidFill>
              <a:effectLst/>
              <a:uFillTx/>
              <a:latin typeface="+mn-lt"/>
              <a:ea typeface="+mn-ea"/>
              <a:cs typeface="+mn-cs"/>
              <a:sym typeface="Helvetica Neue" panose="02000503000000020004"/>
            </a:endParaRPr>
          </a:p>
        </p:txBody>
      </p:sp>
      <p:sp>
        <p:nvSpPr>
          <p:cNvPr id="24" name="圆形"/>
          <p:cNvSpPr/>
          <p:nvPr/>
        </p:nvSpPr>
        <p:spPr>
          <a:xfrm>
            <a:off x="403469" y="8009701"/>
            <a:ext cx="435632" cy="435632"/>
          </a:xfrm>
          <a:prstGeom prst="ellipse">
            <a:avLst/>
          </a:prstGeom>
          <a:solidFill>
            <a:srgbClr val="00EBFF"/>
          </a:solidFill>
          <a:ln w="3175">
            <a:miter lim="400000"/>
          </a:ln>
        </p:spPr>
        <p:txBody>
          <a:bodyPr lIns="10837" tIns="10837" rIns="10837" bIns="10837" anchor="ctr"/>
          <a:p>
            <a:pPr defTabSz="825500">
              <a:defRPr sz="28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20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ppt背景.jpg" descr="ppt背景.jpg"/>
          <p:cNvPicPr>
            <a:picLocks noChangeAspect="1"/>
          </p:cNvPicPr>
          <p:nvPr/>
        </p:nvPicPr>
        <p:blipFill>
          <a:blip r:embed="rId1"/>
          <a:srcRect t="5" b="5"/>
          <a:stretch>
            <a:fillRect/>
          </a:stretch>
        </p:blipFill>
        <p:spPr>
          <a:xfrm>
            <a:off x="0" y="80"/>
            <a:ext cx="24384001" cy="13715840"/>
          </a:xfrm>
          <a:prstGeom prst="rect">
            <a:avLst/>
          </a:prstGeom>
          <a:ln w="3175">
            <a:miter lim="400000"/>
            <a:headEnd/>
            <a:tailEnd/>
          </a:ln>
        </p:spPr>
      </p:pic>
      <p:pic>
        <p:nvPicPr>
          <p:cNvPr id="156" name="主体主kv.png" descr="主体主kv.png"/>
          <p:cNvPicPr>
            <a:picLocks noChangeAspect="1"/>
          </p:cNvPicPr>
          <p:nvPr/>
        </p:nvPicPr>
        <p:blipFill>
          <a:blip r:embed="rId2"/>
          <a:stretch>
            <a:fillRect/>
          </a:stretch>
        </p:blipFill>
        <p:spPr>
          <a:xfrm>
            <a:off x="7352690" y="4076116"/>
            <a:ext cx="1631993" cy="1645951"/>
          </a:xfrm>
          <a:prstGeom prst="rect">
            <a:avLst/>
          </a:prstGeom>
          <a:ln w="3175">
            <a:miter lim="400000"/>
            <a:headEnd/>
            <a:tailEnd/>
          </a:ln>
        </p:spPr>
      </p:pic>
      <p:sp>
        <p:nvSpPr>
          <p:cNvPr id="3" name="文本框 2"/>
          <p:cNvSpPr txBox="1"/>
          <p:nvPr/>
        </p:nvSpPr>
        <p:spPr>
          <a:xfrm>
            <a:off x="21659215" y="12907010"/>
            <a:ext cx="2651760" cy="6375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10837" tIns="10837" rIns="10837" bIns="10837" numCol="1" spcCol="38100" rtlCol="0" anchor="ctr" forceAA="0" upright="0">
            <a:noAutofit/>
          </a:bodyPr>
          <a:p>
            <a:pPr marL="0" marR="0" indent="0" algn="ctr" defTabSz="2438400" rtl="0" fontAlgn="auto" latinLnBrk="0" hangingPunct="0">
              <a:lnSpc>
                <a:spcPct val="100000"/>
              </a:lnSpc>
              <a:spcBef>
                <a:spcPts val="0"/>
              </a:spcBef>
              <a:spcAft>
                <a:spcPts val="0"/>
              </a:spcAft>
              <a:buClrTx/>
              <a:buSzTx/>
              <a:buFontTx/>
              <a:buNone/>
            </a:pPr>
            <a:r>
              <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rPr>
              <a:t>2024 GAIIC</a:t>
            </a:r>
            <a:endParaRPr kumimoji="0" lang="en-US" altLang="zh-CN" sz="22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13" name="文本框 5"/>
          <p:cNvSpPr txBox="1"/>
          <p:nvPr>
            <p:custDataLst>
              <p:tags r:id="rId3"/>
            </p:custDataLst>
          </p:nvPr>
        </p:nvSpPr>
        <p:spPr>
          <a:xfrm>
            <a:off x="8375835" y="1885315"/>
            <a:ext cx="8372475" cy="967740"/>
          </a:xfrm>
          <a:prstGeom prst="rect">
            <a:avLst/>
          </a:prstGeom>
          <a:ln w="3175">
            <a:miter lim="400000"/>
          </a:ln>
        </p:spPr>
        <p:txBody>
          <a:bodyPr wrap="square" lIns="22859" tIns="22859" rIns="22859" bIns="22859">
            <a:spAutoFit/>
          </a:bodyPr>
          <a:p>
            <a:pPr algn="l" defTabSz="457200">
              <a:defRPr sz="2000">
                <a:solidFill>
                  <a:srgbClr val="FFFFFF"/>
                </a:solidFill>
                <a:latin typeface="Alibaba PuHuiTi"/>
                <a:ea typeface="Alibaba PuHuiTi"/>
                <a:cs typeface="Alibaba PuHuiTi"/>
                <a:sym typeface="Alibaba PuHuiTi"/>
              </a:defRPr>
            </a:pPr>
            <a:r>
              <a:rPr lang="zh-CN" altLang="en-US" sz="6000" b="1">
                <a:latin typeface="微软雅黑" panose="020B0503020204020204" charset="-122"/>
                <a:ea typeface="微软雅黑" panose="020B0503020204020204" charset="-122"/>
                <a:cs typeface="微软雅黑" panose="020B0503020204020204" charset="-122"/>
                <a:sym typeface="Arial" panose="020B0604020202020204"/>
              </a:rPr>
              <a:t>三、解决方案及创新点</a:t>
            </a:r>
            <a:endParaRPr lang="zh-CN" altLang="en-US" sz="6000" b="1">
              <a:latin typeface="微软雅黑" panose="020B0503020204020204" charset="-122"/>
              <a:ea typeface="微软雅黑" panose="020B0503020204020204" charset="-122"/>
              <a:cs typeface="微软雅黑" panose="020B0503020204020204" charset="-122"/>
              <a:sym typeface="Arial" panose="020B0604020202020204"/>
            </a:endParaRPr>
          </a:p>
        </p:txBody>
      </p:sp>
      <p:sp>
        <p:nvSpPr>
          <p:cNvPr id="2" name="文本框 5"/>
          <p:cNvSpPr txBox="1"/>
          <p:nvPr>
            <p:custDataLst>
              <p:tags r:id="rId4"/>
            </p:custDataLst>
          </p:nvPr>
        </p:nvSpPr>
        <p:spPr>
          <a:xfrm>
            <a:off x="7799705" y="3689985"/>
            <a:ext cx="11533505" cy="7430770"/>
          </a:xfrm>
          <a:prstGeom prst="rect">
            <a:avLst/>
          </a:prstGeom>
          <a:ln w="3175">
            <a:miter lim="400000"/>
          </a:ln>
        </p:spPr>
        <p:txBody>
          <a:bodyPr wrap="square" lIns="22859" tIns="22859" rIns="22859" bIns="22859">
            <a:spAutoFit/>
          </a:bodyPr>
          <a:p>
            <a:pPr algn="l" defTabSz="457200">
              <a:defRPr sz="2000">
                <a:solidFill>
                  <a:srgbClr val="FFFFFF"/>
                </a:solidFill>
                <a:latin typeface="Alibaba PuHuiTi"/>
                <a:ea typeface="Alibaba PuHuiTi"/>
                <a:cs typeface="Alibaba PuHuiTi"/>
                <a:sym typeface="Alibaba PuHuiTi"/>
              </a:defRPr>
            </a:pPr>
            <a:r>
              <a:rPr lang="en-US" altLang="zh-CN" sz="4000">
                <a:latin typeface="微软雅黑" panose="020B0503020204020204" charset="-122"/>
                <a:ea typeface="微软雅黑" panose="020B0503020204020204" charset="-122"/>
                <a:cs typeface="微软雅黑" panose="020B0503020204020204" charset="-122"/>
                <a:sym typeface="Arial" panose="020B0604020202020204"/>
              </a:rPr>
              <a:t>· </a:t>
            </a:r>
            <a:r>
              <a:rPr lang="zh-CN" altLang="en-US" sz="4000">
                <a:latin typeface="微软雅黑" panose="020B0503020204020204" charset="-122"/>
                <a:ea typeface="微软雅黑" panose="020B0503020204020204" charset="-122"/>
                <a:cs typeface="微软雅黑" panose="020B0503020204020204" charset="-122"/>
                <a:sym typeface="Arial" panose="020B0604020202020204"/>
              </a:rPr>
              <a:t>基准</a:t>
            </a:r>
            <a:r>
              <a:rPr lang="zh-CN" altLang="en-US" sz="4000">
                <a:latin typeface="微软雅黑" panose="020B0503020204020204" charset="-122"/>
                <a:ea typeface="微软雅黑" panose="020B0503020204020204" charset="-122"/>
                <a:cs typeface="微软雅黑" panose="020B0503020204020204" charset="-122"/>
                <a:sym typeface="Arial" panose="020B0604020202020204"/>
              </a:rPr>
              <a:t>模型</a:t>
            </a: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r>
              <a:rPr lang="en-US" altLang="zh-CN" sz="4000">
                <a:latin typeface="微软雅黑" panose="020B0503020204020204" charset="-122"/>
                <a:ea typeface="微软雅黑" panose="020B0503020204020204" charset="-122"/>
                <a:cs typeface="微软雅黑" panose="020B0503020204020204" charset="-122"/>
                <a:sym typeface="Arial" panose="020B0604020202020204"/>
              </a:rPr>
              <a:t>· </a:t>
            </a:r>
            <a:r>
              <a:rPr lang="zh-CN" altLang="en-US" sz="4000">
                <a:latin typeface="微软雅黑" panose="020B0503020204020204" charset="-122"/>
                <a:ea typeface="微软雅黑" panose="020B0503020204020204" charset="-122"/>
                <a:cs typeface="微软雅黑" panose="020B0503020204020204" charset="-122"/>
                <a:sym typeface="Arial" panose="020B0604020202020204"/>
              </a:rPr>
              <a:t>数据集不对齐现象，离线配准，随机数据</a:t>
            </a:r>
            <a:r>
              <a:rPr lang="zh-CN" altLang="en-US" sz="4000">
                <a:latin typeface="微软雅黑" panose="020B0503020204020204" charset="-122"/>
                <a:ea typeface="微软雅黑" panose="020B0503020204020204" charset="-122"/>
                <a:cs typeface="微软雅黑" panose="020B0503020204020204" charset="-122"/>
                <a:sym typeface="Arial" panose="020B0604020202020204"/>
              </a:rPr>
              <a:t>偏移</a:t>
            </a: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r>
              <a:rPr lang="en-US" altLang="zh-CN" sz="4000">
                <a:latin typeface="微软雅黑" panose="020B0503020204020204" charset="-122"/>
                <a:ea typeface="微软雅黑" panose="020B0503020204020204" charset="-122"/>
                <a:cs typeface="微软雅黑" panose="020B0503020204020204" charset="-122"/>
                <a:sym typeface="Arial" panose="020B0604020202020204"/>
              </a:rPr>
              <a:t>· </a:t>
            </a:r>
            <a:r>
              <a:rPr lang="zh-CN" altLang="en-US" sz="4000">
                <a:latin typeface="微软雅黑" panose="020B0503020204020204" charset="-122"/>
                <a:ea typeface="微软雅黑" panose="020B0503020204020204" charset="-122"/>
                <a:cs typeface="微软雅黑" panose="020B0503020204020204" charset="-122"/>
                <a:sym typeface="Arial" panose="020B0604020202020204"/>
              </a:rPr>
              <a:t>即插即用”的无损涨点双目检测数据增强pipeline</a:t>
            </a: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r>
              <a:rPr lang="en-US" altLang="zh-CN" sz="4000">
                <a:latin typeface="微软雅黑" panose="020B0503020204020204" charset="-122"/>
                <a:ea typeface="微软雅黑" panose="020B0503020204020204" charset="-122"/>
                <a:cs typeface="微软雅黑" panose="020B0503020204020204" charset="-122"/>
                <a:sym typeface="Arial" panose="020B0604020202020204"/>
              </a:rPr>
              <a:t>· </a:t>
            </a:r>
            <a:r>
              <a:rPr lang="zh-CN" altLang="en-US" sz="4000">
                <a:latin typeface="微软雅黑" panose="020B0503020204020204" charset="-122"/>
                <a:ea typeface="微软雅黑" panose="020B0503020204020204" charset="-122"/>
                <a:cs typeface="微软雅黑" panose="020B0503020204020204" charset="-122"/>
                <a:sym typeface="Arial" panose="020B0604020202020204"/>
              </a:rPr>
              <a:t>额外数据集的使用</a:t>
            </a: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r>
              <a:rPr lang="en-US" altLang="zh-CN" sz="4000">
                <a:latin typeface="微软雅黑" panose="020B0503020204020204" charset="-122"/>
                <a:ea typeface="微软雅黑" panose="020B0503020204020204" charset="-122"/>
                <a:cs typeface="微软雅黑" panose="020B0503020204020204" charset="-122"/>
                <a:sym typeface="Arial" panose="020B0604020202020204"/>
              </a:rPr>
              <a:t>· CBPkiDual-CO-DINO-Swin-L</a:t>
            </a:r>
            <a:endParaRPr lang="en-US" altLang="zh-CN"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endParaRPr lang="en-US" altLang="zh-CN"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r>
              <a:rPr lang="en-US" altLang="zh-CN" sz="4000">
                <a:latin typeface="微软雅黑" panose="020B0503020204020204" charset="-122"/>
                <a:ea typeface="微软雅黑" panose="020B0503020204020204" charset="-122"/>
                <a:cs typeface="微软雅黑" panose="020B0503020204020204" charset="-122"/>
                <a:sym typeface="Arial" panose="020B0604020202020204"/>
              </a:rPr>
              <a:t>· 本方案贡献总结</a:t>
            </a:r>
            <a:endParaRPr lang="en-US" altLang="zh-CN" sz="4000">
              <a:latin typeface="微软雅黑" panose="020B0503020204020204" charset="-122"/>
              <a:ea typeface="微软雅黑" panose="020B0503020204020204" charset="-122"/>
              <a:cs typeface="微软雅黑" panose="020B0503020204020204" charset="-122"/>
              <a:sym typeface="Arial" panose="020B0604020202020204"/>
            </a:endParaRPr>
          </a:p>
          <a:p>
            <a:pPr algn="l" defTabSz="457200">
              <a:defRPr sz="2000">
                <a:solidFill>
                  <a:srgbClr val="FFFFFF"/>
                </a:solidFill>
                <a:latin typeface="Alibaba PuHuiTi"/>
                <a:ea typeface="Alibaba PuHuiTi"/>
                <a:cs typeface="Alibaba PuHuiTi"/>
                <a:sym typeface="Alibaba PuHuiTi"/>
              </a:defRPr>
            </a:pPr>
            <a:endParaRPr lang="zh-CN" altLang="en-US" sz="4000">
              <a:latin typeface="微软雅黑" panose="020B0503020204020204" charset="-122"/>
              <a:ea typeface="微软雅黑" panose="020B0503020204020204" charset="-122"/>
              <a:cs typeface="微软雅黑" panose="020B0503020204020204" charset="-122"/>
              <a:sym typeface="Arial" panose="020B0604020202020204"/>
            </a:endParaRPr>
          </a:p>
        </p:txBody>
      </p:sp>
    </p:spTree>
  </p:cSld>
  <p:clrMapOvr>
    <a:masterClrMapping/>
  </p:clrMapOvr>
  <p:transition spd="med"/>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commondata" val="eyJoZGlkIjoiNzI1MzljODBiNDliMzEyMzFlZWNlN2EzYjU0N2YzMWE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spPr>
      <a:bodyPr rot="0" spcFirstLastPara="1" vertOverflow="overflow" horzOverflow="overflow" vert="horz" wrap="square" lIns="10837" tIns="10837" rIns="10837" bIns="10837"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28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3175"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3175" cap="flat">
          <a:noFill/>
          <a:miter lim="400000"/>
        </a:ln>
      </a:spPr>
      <a:bodyPr rot="0" spcFirstLastPara="1" vertOverflow="overflow" horzOverflow="overflow" vert="horz" wrap="square" lIns="10837" tIns="10837" rIns="10837" bIns="10837"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spPr>
      <a:bodyPr rot="0" spcFirstLastPara="1" vertOverflow="overflow" horzOverflow="overflow" vert="horz" wrap="square" lIns="10837" tIns="10837" rIns="10837" bIns="10837"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28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3175"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3175" cap="flat">
          <a:noFill/>
          <a:miter lim="400000"/>
        </a:ln>
      </a:spPr>
      <a:bodyPr rot="0" spcFirstLastPara="1" vertOverflow="overflow" horzOverflow="overflow" vert="horz" wrap="square" lIns="10837" tIns="10837" rIns="10837" bIns="10837"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5031</Words>
  <Application>WPS 演示</Application>
  <PresentationFormat/>
  <Paragraphs>628</Paragraphs>
  <Slides>35</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35</vt:i4>
      </vt:variant>
    </vt:vector>
  </HeadingPairs>
  <TitlesOfParts>
    <vt:vector size="51" baseType="lpstr">
      <vt:lpstr>Arial</vt:lpstr>
      <vt:lpstr>宋体</vt:lpstr>
      <vt:lpstr>Wingdings</vt:lpstr>
      <vt:lpstr>Helvetica Neue</vt:lpstr>
      <vt:lpstr>Helvetica Neue Medium</vt:lpstr>
      <vt:lpstr>微软雅黑</vt:lpstr>
      <vt:lpstr>Alibaba PuHuiTi</vt:lpstr>
      <vt:lpstr>Arial</vt:lpstr>
      <vt:lpstr>Microsoft YaHei Bold</vt:lpstr>
      <vt:lpstr>宋体</vt:lpstr>
      <vt:lpstr>Droid Sans Fallback</vt:lpstr>
      <vt:lpstr>Arial Unicode MS</vt:lpstr>
      <vt:lpstr>Gubbi</vt:lpstr>
      <vt:lpstr>Helvetica Neue</vt:lpstr>
      <vt:lpstr>等线</vt:lpstr>
      <vt:lpstr>21_BasicWhite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现在与未来1415817957</cp:lastModifiedBy>
  <cp:revision>19</cp:revision>
  <dcterms:created xsi:type="dcterms:W3CDTF">2024-06-20T06:13:01Z</dcterms:created>
  <dcterms:modified xsi:type="dcterms:W3CDTF">2024-06-20T06:13:01Z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2052-11.1.0.11698</vt:lpwstr>
  </property>
</Properties>
</file>